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handoutMasterIdLst>
    <p:handoutMasterId r:id="rId81"/>
  </p:handoutMasterIdLst>
  <p:sldIdLst>
    <p:sldId id="415" r:id="rId2"/>
    <p:sldId id="416" r:id="rId3"/>
    <p:sldId id="256" r:id="rId4"/>
    <p:sldId id="338" r:id="rId5"/>
    <p:sldId id="339" r:id="rId6"/>
    <p:sldId id="340" r:id="rId7"/>
    <p:sldId id="341" r:id="rId8"/>
    <p:sldId id="342" r:id="rId9"/>
    <p:sldId id="343" r:id="rId10"/>
    <p:sldId id="344" r:id="rId11"/>
    <p:sldId id="345" r:id="rId12"/>
    <p:sldId id="282" r:id="rId13"/>
    <p:sldId id="346" r:id="rId14"/>
    <p:sldId id="272" r:id="rId15"/>
    <p:sldId id="267" r:id="rId16"/>
    <p:sldId id="264" r:id="rId17"/>
    <p:sldId id="265" r:id="rId18"/>
    <p:sldId id="257" r:id="rId19"/>
    <p:sldId id="347" r:id="rId20"/>
    <p:sldId id="269" r:id="rId21"/>
    <p:sldId id="273" r:id="rId22"/>
    <p:sldId id="274" r:id="rId23"/>
    <p:sldId id="348" r:id="rId24"/>
    <p:sldId id="270" r:id="rId25"/>
    <p:sldId id="275" r:id="rId26"/>
    <p:sldId id="318" r:id="rId27"/>
    <p:sldId id="268" r:id="rId28"/>
    <p:sldId id="271" r:id="rId29"/>
    <p:sldId id="278" r:id="rId30"/>
    <p:sldId id="329" r:id="rId31"/>
    <p:sldId id="349" r:id="rId32"/>
    <p:sldId id="280" r:id="rId33"/>
    <p:sldId id="334" r:id="rId34"/>
    <p:sldId id="283" r:id="rId35"/>
    <p:sldId id="258" r:id="rId36"/>
    <p:sldId id="262" r:id="rId37"/>
    <p:sldId id="285" r:id="rId38"/>
    <p:sldId id="288" r:id="rId39"/>
    <p:sldId id="286" r:id="rId40"/>
    <p:sldId id="289" r:id="rId41"/>
    <p:sldId id="290" r:id="rId42"/>
    <p:sldId id="263" r:id="rId43"/>
    <p:sldId id="300" r:id="rId44"/>
    <p:sldId id="301" r:id="rId45"/>
    <p:sldId id="293" r:id="rId46"/>
    <p:sldId id="297" r:id="rId47"/>
    <p:sldId id="304" r:id="rId48"/>
    <p:sldId id="302" r:id="rId49"/>
    <p:sldId id="296" r:id="rId50"/>
    <p:sldId id="414" r:id="rId51"/>
    <p:sldId id="298" r:id="rId52"/>
    <p:sldId id="335" r:id="rId53"/>
    <p:sldId id="306" r:id="rId54"/>
    <p:sldId id="336" r:id="rId55"/>
    <p:sldId id="305" r:id="rId56"/>
    <p:sldId id="307" r:id="rId57"/>
    <p:sldId id="314" r:id="rId58"/>
    <p:sldId id="316" r:id="rId59"/>
    <p:sldId id="317" r:id="rId60"/>
    <p:sldId id="321" r:id="rId61"/>
    <p:sldId id="322" r:id="rId62"/>
    <p:sldId id="320" r:id="rId63"/>
    <p:sldId id="319" r:id="rId64"/>
    <p:sldId id="323" r:id="rId65"/>
    <p:sldId id="308" r:id="rId66"/>
    <p:sldId id="309" r:id="rId67"/>
    <p:sldId id="325" r:id="rId68"/>
    <p:sldId id="324" r:id="rId69"/>
    <p:sldId id="326" r:id="rId70"/>
    <p:sldId id="350" r:id="rId71"/>
    <p:sldId id="351" r:id="rId72"/>
    <p:sldId id="327" r:id="rId73"/>
    <p:sldId id="410" r:id="rId74"/>
    <p:sldId id="411" r:id="rId75"/>
    <p:sldId id="412" r:id="rId76"/>
    <p:sldId id="328" r:id="rId77"/>
    <p:sldId id="413" r:id="rId78"/>
    <p:sldId id="389" r:id="rId7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48235"/>
    <a:srgbClr val="2E75B6"/>
    <a:srgbClr val="C00000"/>
    <a:srgbClr val="385723"/>
    <a:srgbClr val="BF9000"/>
    <a:srgbClr val="A9D18E"/>
    <a:srgbClr val="FFD966"/>
    <a:srgbClr val="FFD9D9"/>
    <a:srgbClr val="FFB7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45" autoAdjust="0"/>
    <p:restoredTop sz="94737" autoAdjust="0"/>
  </p:normalViewPr>
  <p:slideViewPr>
    <p:cSldViewPr snapToGrid="0">
      <p:cViewPr varScale="1">
        <p:scale>
          <a:sx n="87" d="100"/>
          <a:sy n="87" d="100"/>
        </p:scale>
        <p:origin x="108"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1DC7E96B-8055-4459-8E97-86621CF70FE4}" type="datetimeFigureOut">
              <a:rPr lang="en-US" smtClean="0"/>
              <a:t>5/17/2019</a:t>
            </a:fld>
            <a:endParaRPr lang="en-US"/>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54718772-769D-42DE-B174-33725D9B3FCA}" type="slidenum">
              <a:rPr lang="en-US" smtClean="0"/>
              <a:t>‹#›</a:t>
            </a:fld>
            <a:endParaRPr lang="en-US"/>
          </a:p>
        </p:txBody>
      </p:sp>
    </p:spTree>
    <p:extLst>
      <p:ext uri="{BB962C8B-B14F-4D97-AF65-F5344CB8AC3E}">
        <p14:creationId xmlns:p14="http://schemas.microsoft.com/office/powerpoint/2010/main" val="387683892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773A1909-AA12-499E-B6FE-CAB257D8E7A3}" type="datetimeFigureOut">
              <a:rPr lang="en-US" smtClean="0"/>
              <a:t>5/17/2019</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25B5E9D8-2F11-4C51-B9A1-C3BDB3783AF0}" type="slidenum">
              <a:rPr lang="en-US" smtClean="0"/>
              <a:t>‹#›</a:t>
            </a:fld>
            <a:endParaRPr lang="en-US"/>
          </a:p>
        </p:txBody>
      </p:sp>
    </p:spTree>
    <p:extLst>
      <p:ext uri="{BB962C8B-B14F-4D97-AF65-F5344CB8AC3E}">
        <p14:creationId xmlns:p14="http://schemas.microsoft.com/office/powerpoint/2010/main" val="239838839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48936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2456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5094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3190193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in contrast to</a:t>
            </a:r>
            <a:r>
              <a:rPr lang="en-US" baseline="0" dirty="0" smtClean="0"/>
              <a:t> NGS – DNA sequence is determined by stable, covalent bonds;  only primary structure matters</a:t>
            </a:r>
            <a:endParaRPr lang="en-US" dirty="0"/>
          </a:p>
        </p:txBody>
      </p:sp>
    </p:spTree>
    <p:extLst>
      <p:ext uri="{BB962C8B-B14F-4D97-AF65-F5344CB8AC3E}">
        <p14:creationId xmlns:p14="http://schemas.microsoft.com/office/powerpoint/2010/main" val="1793514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Chicken mitochondrial bc1 complex at 3.0A resolution.   Historically, high resolution crystal structures (including structures of interacting proteins (vide </a:t>
            </a:r>
            <a:r>
              <a:rPr lang="en-US" baseline="0" dirty="0" err="1" smtClean="0"/>
              <a:t>heamoglobin</a:t>
            </a:r>
            <a:r>
              <a:rPr lang="en-US" baseline="0" dirty="0" smtClean="0"/>
              <a:t>) precede </a:t>
            </a:r>
            <a:r>
              <a:rPr lang="en-US" baseline="0" dirty="0" err="1" smtClean="0"/>
              <a:t>cryo</a:t>
            </a:r>
            <a:r>
              <a:rPr lang="en-US" baseline="0" dirty="0" smtClean="0"/>
              <a:t>-EM structures.  In both cases structures of natively expressed protein complexes are relatively rare – in most of the cases modification of expressed protein sequence and/or expression level and host are required in order to ensure  sufficient enough sample quality.  </a:t>
            </a:r>
          </a:p>
          <a:p>
            <a:endParaRPr lang="en-US" dirty="0"/>
          </a:p>
        </p:txBody>
      </p:sp>
    </p:spTree>
    <p:extLst>
      <p:ext uri="{BB962C8B-B14F-4D97-AF65-F5344CB8AC3E}">
        <p14:creationId xmlns:p14="http://schemas.microsoft.com/office/powerpoint/2010/main" val="1376123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Complex formed by beta2-adrenergic receptor  and a trimeric G-protein.  T4 Lysozyme and antibody (</a:t>
            </a:r>
            <a:r>
              <a:rPr lang="en-US" baseline="0" dirty="0" err="1" smtClean="0"/>
              <a:t>nanobody</a:t>
            </a:r>
            <a:r>
              <a:rPr lang="en-US" baseline="0" dirty="0" smtClean="0"/>
              <a:t>) were used to stabilize reconstituted complex and to increase its water-exposed surface in order to improve crystal quality. Reconstitution of the complex involved multiple steps, each of which had to be optimized. </a:t>
            </a:r>
          </a:p>
          <a:p>
            <a:endParaRPr lang="en-US" dirty="0"/>
          </a:p>
        </p:txBody>
      </p:sp>
    </p:spTree>
    <p:extLst>
      <p:ext uri="{BB962C8B-B14F-4D97-AF65-F5344CB8AC3E}">
        <p14:creationId xmlns:p14="http://schemas.microsoft.com/office/powerpoint/2010/main" val="2403908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Native</a:t>
            </a:r>
            <a:r>
              <a:rPr lang="en-US" baseline="0" dirty="0" smtClean="0"/>
              <a:t> expression, </a:t>
            </a:r>
            <a:r>
              <a:rPr lang="en-US" baseline="0" dirty="0" err="1" smtClean="0"/>
              <a:t>cryo</a:t>
            </a:r>
            <a:r>
              <a:rPr lang="en-US" baseline="0" dirty="0" smtClean="0"/>
              <a:t> EM structure at 2.9-3.8A resolution.  Enough detail to trace individual protein chains and </a:t>
            </a:r>
            <a:r>
              <a:rPr lang="en-US" baseline="0" dirty="0" err="1" smtClean="0"/>
              <a:t>indentify</a:t>
            </a:r>
            <a:r>
              <a:rPr lang="en-US" baseline="0" dirty="0" smtClean="0"/>
              <a:t> proteins by following patterns of size/shape of amino acid side chains.  Rarely possible. In this particular case the complexes are stable enough and highly concentrated in one compartment of an organelle which makes them easy (easier ?) to purify.</a:t>
            </a:r>
          </a:p>
          <a:p>
            <a:r>
              <a:rPr lang="en-US" baseline="0" dirty="0" smtClean="0"/>
              <a:t>Due to technical advances, resolution of </a:t>
            </a:r>
            <a:r>
              <a:rPr lang="en-US" baseline="0" dirty="0" err="1" smtClean="0"/>
              <a:t>cryo</a:t>
            </a:r>
            <a:r>
              <a:rPr lang="en-US" baseline="0" dirty="0" smtClean="0"/>
              <a:t>-EM  structured improved within last 5 years to provide information comparable to that of crystal structures. </a:t>
            </a:r>
          </a:p>
          <a:p>
            <a:r>
              <a:rPr lang="en-US" baseline="0" dirty="0" smtClean="0"/>
              <a:t> </a:t>
            </a:r>
            <a:endParaRPr lang="en-US" dirty="0"/>
          </a:p>
        </p:txBody>
      </p:sp>
    </p:spTree>
    <p:extLst>
      <p:ext uri="{BB962C8B-B14F-4D97-AF65-F5344CB8AC3E}">
        <p14:creationId xmlns:p14="http://schemas.microsoft.com/office/powerpoint/2010/main" val="1768751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fraction of complexes (~20%) existed in of the other</a:t>
            </a:r>
            <a:r>
              <a:rPr lang="en-US" baseline="0" dirty="0" smtClean="0"/>
              <a:t> 2 conformational states that could have been identified and their structure determined (4-8A resolution)</a:t>
            </a:r>
            <a:endParaRPr lang="en-US" dirty="0"/>
          </a:p>
        </p:txBody>
      </p:sp>
    </p:spTree>
    <p:extLst>
      <p:ext uri="{BB962C8B-B14F-4D97-AF65-F5344CB8AC3E}">
        <p14:creationId xmlns:p14="http://schemas.microsoft.com/office/powerpoint/2010/main" val="1488841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APC: Human</a:t>
            </a:r>
            <a:r>
              <a:rPr lang="en-US" baseline="0" dirty="0" smtClean="0"/>
              <a:t> proteins co-expressed in insect cells (hi5), Apc4 </a:t>
            </a:r>
            <a:r>
              <a:rPr lang="en-US" baseline="0" dirty="0" err="1" smtClean="0"/>
              <a:t>StrepII</a:t>
            </a:r>
            <a:r>
              <a:rPr lang="en-US" baseline="0" dirty="0" smtClean="0"/>
              <a:t>-tagged. MCC (Cdc20, Mad2, BubR1, Bub3): Human proteins co-expressed in insect cells, 3xFLAG  BubR1; lysates mixed, complexes purified by sequential affinity steps.  4.2A final resolution (alternative, less populated conformational states at 4.8-89A)</a:t>
            </a:r>
          </a:p>
          <a:p>
            <a:endParaRPr lang="en-US" baseline="0" dirty="0" smtClean="0"/>
          </a:p>
          <a:p>
            <a:r>
              <a:rPr lang="en-US" baseline="0" dirty="0" smtClean="0"/>
              <a:t>In practice, structure determination is, due to technical reasons, rather rate. The key factors is that most structure determination methods require large (mg) amounts of pure proteins.  However, the same methods that are used, on preparative scale, to purify large amounts of complexes for structural studies can be used to demonstrate interactions when utilized on analytical scale.   </a:t>
            </a:r>
            <a:endParaRPr lang="en-US" dirty="0"/>
          </a:p>
        </p:txBody>
      </p:sp>
    </p:spTree>
    <p:extLst>
      <p:ext uri="{BB962C8B-B14F-4D97-AF65-F5344CB8AC3E}">
        <p14:creationId xmlns:p14="http://schemas.microsoft.com/office/powerpoint/2010/main" val="3513306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needed, p</a:t>
            </a:r>
            <a:r>
              <a:rPr lang="en-US" dirty="0" smtClean="0"/>
              <a:t>roteins might</a:t>
            </a:r>
            <a:r>
              <a:rPr lang="en-US" baseline="0" dirty="0" smtClean="0"/>
              <a:t> have been</a:t>
            </a:r>
            <a:r>
              <a:rPr lang="en-US" dirty="0" smtClean="0"/>
              <a:t> identified by Western</a:t>
            </a:r>
            <a:r>
              <a:rPr lang="en-US" baseline="0" dirty="0" smtClean="0"/>
              <a:t> blot, LS-MS/MS of individual bands, N-terminal sequencing (Edman degradation) of individual bands.</a:t>
            </a:r>
          </a:p>
          <a:p>
            <a:r>
              <a:rPr lang="en-US" baseline="0" dirty="0" smtClean="0"/>
              <a:t>The overlapping shapes of the elution profiles of individual components might suggest that there is just one physical complex; stoichiometry might be hard to evaluate, small components might be overlooked, contaminating proteins might be present.</a:t>
            </a:r>
            <a:r>
              <a:rPr lang="en-US" dirty="0" smtClean="0"/>
              <a:t> </a:t>
            </a:r>
          </a:p>
          <a:p>
            <a:endParaRPr lang="en-US" dirty="0" smtClean="0"/>
          </a:p>
          <a:p>
            <a:r>
              <a:rPr lang="en-US" dirty="0" smtClean="0"/>
              <a:t>Need to mention</a:t>
            </a:r>
            <a:r>
              <a:rPr lang="en-US" baseline="0" dirty="0" smtClean="0"/>
              <a:t> MS of native complexes somewhere!!!!</a:t>
            </a:r>
            <a:endParaRPr lang="en-US" dirty="0"/>
          </a:p>
        </p:txBody>
      </p:sp>
    </p:spTree>
    <p:extLst>
      <p:ext uri="{BB962C8B-B14F-4D97-AF65-F5344CB8AC3E}">
        <p14:creationId xmlns:p14="http://schemas.microsoft.com/office/powerpoint/2010/main" val="964238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420358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before, proteins</a:t>
            </a:r>
            <a:r>
              <a:rPr lang="en-US" baseline="0" dirty="0" smtClean="0"/>
              <a:t> may </a:t>
            </a:r>
            <a:r>
              <a:rPr lang="en-US" dirty="0" smtClean="0"/>
              <a:t>be identified by Western</a:t>
            </a:r>
            <a:r>
              <a:rPr lang="en-US" baseline="0" dirty="0" smtClean="0"/>
              <a:t> blot, LS-MS/MS of individual bands, N-terminal sequencing (Edman degradation) of individual bands. Presence of predetermined components may be confirmed by non-specific staining (</a:t>
            </a:r>
            <a:r>
              <a:rPr lang="en-US" baseline="0" dirty="0" err="1" smtClean="0"/>
              <a:t>eg</a:t>
            </a:r>
            <a:r>
              <a:rPr lang="en-US" baseline="0" dirty="0" smtClean="0"/>
              <a:t> </a:t>
            </a:r>
            <a:r>
              <a:rPr lang="en-US" baseline="0" dirty="0" err="1" smtClean="0"/>
              <a:t>Coomassie</a:t>
            </a:r>
            <a:r>
              <a:rPr lang="en-US" baseline="0" dirty="0" smtClean="0"/>
              <a:t>). Affinity </a:t>
            </a:r>
            <a:r>
              <a:rPr lang="en-US" i="0" baseline="0" dirty="0" smtClean="0"/>
              <a:t>based methods </a:t>
            </a:r>
            <a:r>
              <a:rPr lang="en-US" b="1" i="0" baseline="0" dirty="0" smtClean="0">
                <a:solidFill>
                  <a:srgbClr val="FF0000"/>
                </a:solidFill>
              </a:rPr>
              <a:t>DO NOT </a:t>
            </a:r>
            <a:r>
              <a:rPr lang="en-US" b="1" baseline="0" dirty="0" smtClean="0">
                <a:solidFill>
                  <a:srgbClr val="FF0000"/>
                </a:solidFill>
              </a:rPr>
              <a:t>GUARANTEE</a:t>
            </a:r>
            <a:r>
              <a:rPr lang="en-US" baseline="0" dirty="0" smtClean="0"/>
              <a:t> that all the proteins are components of the same complex.</a:t>
            </a:r>
          </a:p>
          <a:p>
            <a:endParaRPr lang="en-US" baseline="0" dirty="0" smtClean="0"/>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2807193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before, proteins</a:t>
            </a:r>
            <a:r>
              <a:rPr lang="en-US" baseline="0" dirty="0" smtClean="0"/>
              <a:t> may </a:t>
            </a:r>
            <a:r>
              <a:rPr lang="en-US" dirty="0" smtClean="0"/>
              <a:t>be identified by Western</a:t>
            </a:r>
            <a:r>
              <a:rPr lang="en-US" baseline="0" dirty="0" smtClean="0"/>
              <a:t> blot, LS-MS/MS of individual bands, N-terminal sequencing (Edman degradation) of individual bands. Presence of predetermined components may be confirmed by non-specific staining (</a:t>
            </a:r>
            <a:r>
              <a:rPr lang="en-US" baseline="0" dirty="0" err="1" smtClean="0"/>
              <a:t>eg</a:t>
            </a:r>
            <a:r>
              <a:rPr lang="en-US" baseline="0" dirty="0" smtClean="0"/>
              <a:t> </a:t>
            </a:r>
            <a:r>
              <a:rPr lang="en-US" baseline="0" dirty="0" err="1" smtClean="0"/>
              <a:t>Coomassie</a:t>
            </a:r>
            <a:r>
              <a:rPr lang="en-US" baseline="0" dirty="0" smtClean="0"/>
              <a:t>). Affinity </a:t>
            </a:r>
            <a:r>
              <a:rPr lang="en-US" i="0" baseline="0" dirty="0" smtClean="0"/>
              <a:t>based methods </a:t>
            </a:r>
            <a:r>
              <a:rPr lang="en-US" b="1" i="0" baseline="0" dirty="0" smtClean="0">
                <a:solidFill>
                  <a:srgbClr val="FF0000"/>
                </a:solidFill>
              </a:rPr>
              <a:t>DO NOT </a:t>
            </a:r>
            <a:r>
              <a:rPr lang="en-US" b="1" baseline="0" dirty="0" smtClean="0">
                <a:solidFill>
                  <a:srgbClr val="FF0000"/>
                </a:solidFill>
              </a:rPr>
              <a:t>GUARANTEE</a:t>
            </a:r>
            <a:r>
              <a:rPr lang="en-US" baseline="0" dirty="0" smtClean="0"/>
              <a:t> that all the proteins are components of the same complex.</a:t>
            </a:r>
          </a:p>
          <a:p>
            <a:endParaRPr lang="en-US" baseline="0" dirty="0" smtClean="0"/>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4101020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before, proteins</a:t>
            </a:r>
            <a:r>
              <a:rPr lang="en-US" baseline="0" dirty="0" smtClean="0"/>
              <a:t> may </a:t>
            </a:r>
            <a:r>
              <a:rPr lang="en-US" dirty="0" smtClean="0"/>
              <a:t>be identified by Western</a:t>
            </a:r>
            <a:r>
              <a:rPr lang="en-US" baseline="0" dirty="0" smtClean="0"/>
              <a:t> blot, LS-MS/MS of individual bands, N-terminal sequencing (Edman degradation) of individual bands. Presence of predetermined components may be confirmed by non-specific staining (</a:t>
            </a:r>
            <a:r>
              <a:rPr lang="en-US" baseline="0" dirty="0" err="1" smtClean="0"/>
              <a:t>eg</a:t>
            </a:r>
            <a:r>
              <a:rPr lang="en-US" baseline="0" dirty="0" smtClean="0"/>
              <a:t> </a:t>
            </a:r>
            <a:r>
              <a:rPr lang="en-US" baseline="0" dirty="0" err="1" smtClean="0"/>
              <a:t>Coomassie</a:t>
            </a:r>
            <a:r>
              <a:rPr lang="en-US" baseline="0" dirty="0" smtClean="0"/>
              <a:t>). Affinity </a:t>
            </a:r>
            <a:r>
              <a:rPr lang="en-US" i="0" baseline="0" dirty="0" smtClean="0"/>
              <a:t>based methods </a:t>
            </a:r>
            <a:r>
              <a:rPr lang="en-US" b="1" i="0" baseline="0" dirty="0" smtClean="0">
                <a:solidFill>
                  <a:srgbClr val="FF0000"/>
                </a:solidFill>
              </a:rPr>
              <a:t>DO NOT </a:t>
            </a:r>
            <a:r>
              <a:rPr lang="en-US" b="1" baseline="0" dirty="0" smtClean="0">
                <a:solidFill>
                  <a:srgbClr val="FF0000"/>
                </a:solidFill>
              </a:rPr>
              <a:t>GUARANTEE</a:t>
            </a:r>
            <a:r>
              <a:rPr lang="en-US" baseline="0" dirty="0" smtClean="0"/>
              <a:t> that all the proteins are components of the same complex.</a:t>
            </a:r>
          </a:p>
          <a:p>
            <a:endParaRPr lang="en-US" baseline="0" dirty="0" smtClean="0"/>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3027193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 all interaction complexes are stable. Some interaction might be weak/transient/cofactor-dependent/etc. These can be stabilized by chemically ‘stapling’ interacting molecules. This strategy, effectively, creates covalent bonds linking nearby molecules. Resulting complexes can be isolated and identified using a </a:t>
            </a:r>
            <a:r>
              <a:rPr lang="en-US" baseline="0" dirty="0" err="1" smtClean="0"/>
              <a:t>varielty</a:t>
            </a:r>
            <a:r>
              <a:rPr lang="en-US" baseline="0" dirty="0" smtClean="0"/>
              <a:t> of methods -  SDS-PAGE followed by </a:t>
            </a:r>
            <a:r>
              <a:rPr lang="en-US" baseline="0" dirty="0" err="1" smtClean="0"/>
              <a:t>Coomassie</a:t>
            </a:r>
            <a:r>
              <a:rPr lang="en-US" baseline="0" dirty="0" smtClean="0"/>
              <a:t> and/or Western blots and LC-MS/MS are common.  </a:t>
            </a:r>
          </a:p>
          <a:p>
            <a:endParaRPr lang="en-US" baseline="0" dirty="0" smtClean="0"/>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626296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Chromatography</a:t>
            </a:r>
            <a:r>
              <a:rPr lang="en-US" baseline="0" dirty="0" smtClean="0"/>
              <a:t> methods utilize interactions to isolate individual protein complexes. The complexes are analyzed later on, after elution from the chromatographic column.  Complementary methods characterize protein-protein interactions by monitoring  formation of the interaction complexes directly on the solid support.  These include Far Western blot, ELISA, peptide arrays, surface </a:t>
            </a:r>
            <a:r>
              <a:rPr lang="en-US" baseline="0" dirty="0" err="1" smtClean="0"/>
              <a:t>plasmon</a:t>
            </a:r>
            <a:r>
              <a:rPr lang="en-US" baseline="0" dirty="0" smtClean="0"/>
              <a:t> resonance and related methods and a slew of other methods. </a:t>
            </a:r>
          </a:p>
          <a:p>
            <a:endParaRPr lang="en-US" baseline="0" dirty="0" smtClean="0"/>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814829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Chromatography</a:t>
            </a:r>
            <a:r>
              <a:rPr lang="en-US" baseline="0" dirty="0" smtClean="0"/>
              <a:t> methods exploit interactions to isolate individual protein complexes. They are analyzed later on, after elution from the chromatographic column.  Complementary methods characterize protein-protein interactions by monitoring  formation of the interaction complexes directly on the solid support.  These include Far Western blot, ELISA, peptide arrays, surface </a:t>
            </a:r>
            <a:r>
              <a:rPr lang="en-US" baseline="0" dirty="0" err="1" smtClean="0"/>
              <a:t>plasmon</a:t>
            </a:r>
            <a:r>
              <a:rPr lang="en-US" baseline="0" dirty="0" smtClean="0"/>
              <a:t> resonance and a slew of other methods.  </a:t>
            </a:r>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1963347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Chromatography</a:t>
            </a:r>
            <a:r>
              <a:rPr lang="en-US" baseline="0" dirty="0" smtClean="0"/>
              <a:t> methods utilize interactions to isolate individual protein complexes. The complexes are analyzed later on, after elution from the chromatographic column.  Complementary methods characterize protein-protein interactions by monitoring  formation of the interaction complexes directly on the solid support.  These include Far Western blot, ELISA, peptide arrays, surface </a:t>
            </a:r>
            <a:r>
              <a:rPr lang="en-US" baseline="0" dirty="0" err="1" smtClean="0"/>
              <a:t>plasmon</a:t>
            </a:r>
            <a:r>
              <a:rPr lang="en-US" baseline="0" dirty="0" smtClean="0"/>
              <a:t> resonance and related methods and a slew of other methods. </a:t>
            </a:r>
          </a:p>
          <a:p>
            <a:endParaRPr lang="en-US" baseline="0" dirty="0" smtClean="0"/>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1184855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baseline="0" dirty="0" smtClean="0"/>
              <a:t>Complexes of interacting proteins do not have to be physically isolated in order to demonstrate that proteins interact. In some cases isolation of od such complexes might be very hard (</a:t>
            </a:r>
            <a:r>
              <a:rPr lang="en-US" baseline="0" dirty="0" err="1" smtClean="0"/>
              <a:t>eg</a:t>
            </a:r>
            <a:r>
              <a:rPr lang="en-US" baseline="0" dirty="0" smtClean="0"/>
              <a:t> enzyme-substrate pairs, such as protein kinase or phosphatase and their corresponding targets). However, it is often possible to observe and possibly quantitate the effect of a protein on its interaction partner without the need to explicitly isolate the interacting pair.</a:t>
            </a:r>
          </a:p>
          <a:p>
            <a:endParaRPr lang="en-US" baseline="0" dirty="0" smtClean="0"/>
          </a:p>
        </p:txBody>
      </p:sp>
    </p:spTree>
    <p:extLst>
      <p:ext uri="{BB962C8B-B14F-4D97-AF65-F5344CB8AC3E}">
        <p14:creationId xmlns:p14="http://schemas.microsoft.com/office/powerpoint/2010/main" val="2330106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Biology-based functional</a:t>
            </a:r>
            <a:r>
              <a:rPr lang="en-US" baseline="0" dirty="0" smtClean="0"/>
              <a:t> assays; Y2H, split </a:t>
            </a:r>
            <a:r>
              <a:rPr lang="en-US" baseline="0" dirty="0" err="1" smtClean="0"/>
              <a:t>Ub</a:t>
            </a:r>
            <a:r>
              <a:rPr lang="en-US" baseline="0" dirty="0" smtClean="0"/>
              <a:t>, split </a:t>
            </a:r>
            <a:r>
              <a:rPr lang="en-US" baseline="0" dirty="0" err="1" smtClean="0"/>
              <a:t>gfp</a:t>
            </a:r>
            <a:r>
              <a:rPr lang="en-US" baseline="0" dirty="0" smtClean="0"/>
              <a:t>,   </a:t>
            </a:r>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1836761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Biology-based functional</a:t>
            </a:r>
            <a:r>
              <a:rPr lang="en-US" baseline="0" dirty="0" smtClean="0"/>
              <a:t> assays; Y2H, split </a:t>
            </a:r>
            <a:r>
              <a:rPr lang="en-US" baseline="0" dirty="0" err="1" smtClean="0"/>
              <a:t>Ub</a:t>
            </a:r>
            <a:r>
              <a:rPr lang="en-US" baseline="0" dirty="0" smtClean="0"/>
              <a:t>, split </a:t>
            </a:r>
            <a:r>
              <a:rPr lang="en-US" baseline="0" dirty="0" err="1" smtClean="0"/>
              <a:t>gfp</a:t>
            </a:r>
            <a:r>
              <a:rPr lang="en-US" baseline="0" dirty="0" smtClean="0"/>
              <a:t>,   </a:t>
            </a:r>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131921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4270900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Biology-based functional</a:t>
            </a:r>
            <a:r>
              <a:rPr lang="en-US" baseline="0" dirty="0" smtClean="0"/>
              <a:t> assays; Y2H, split </a:t>
            </a:r>
            <a:r>
              <a:rPr lang="en-US" baseline="0" dirty="0" err="1" smtClean="0"/>
              <a:t>Ub</a:t>
            </a:r>
            <a:r>
              <a:rPr lang="en-US" baseline="0" dirty="0" smtClean="0"/>
              <a:t>, split </a:t>
            </a:r>
            <a:r>
              <a:rPr lang="en-US" baseline="0" dirty="0" err="1" smtClean="0"/>
              <a:t>gfp</a:t>
            </a:r>
            <a:r>
              <a:rPr lang="en-US" baseline="0" dirty="0" smtClean="0"/>
              <a:t>,   </a:t>
            </a:r>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1273619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These are the initial semi-high throughput experiments that allowed to search for, in principle all, interacting partners of one particular protein. They were possible without knowing the genome sequences by preparing cDNA-derived libraries of preys.  </a:t>
            </a:r>
          </a:p>
          <a:p>
            <a:r>
              <a:rPr lang="en-US" baseline="0" dirty="0" smtClean="0"/>
              <a:t>Some methods (in particular, in vivo complementation and  affinity purification + LC-MS/MS) are amenable to high throughput approach. In most of the cases only one type of experiment is performed and thus the results are sensitive to artifacts/biases of one particular method that do have a chance to manifest themselves multiple time due to large </a:t>
            </a:r>
            <a:r>
              <a:rPr lang="en-US" baseline="0" dirty="0" err="1" smtClean="0"/>
              <a:t>nuber</a:t>
            </a:r>
            <a:r>
              <a:rPr lang="en-US" baseline="0" dirty="0" smtClean="0"/>
              <a:t> of tested interactions.  Such issues are largely avoided in conventional publications, which describe a small number of experiments, as in a typical publication the same interaction is tested in multiple experimental systems. A typical experimental flow will start with Y2H followed by GST pull-down of recombinant proteins followed by </a:t>
            </a:r>
            <a:r>
              <a:rPr lang="en-US" baseline="0" dirty="0" err="1" smtClean="0"/>
              <a:t>coIP</a:t>
            </a:r>
            <a:r>
              <a:rPr lang="en-US" baseline="0" dirty="0" smtClean="0"/>
              <a:t> of native proteins.    </a:t>
            </a:r>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714075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Typical workflow of experimental work roughly reverses the order the methods were reviewed, starting with Y2H (or, more recently, affinity/MS) screen, followed by  directed y2h assays, in vitro affinity, native system affinity and functional assays, </a:t>
            </a:r>
            <a:r>
              <a:rPr lang="en-US" baseline="0" dirty="0" err="1" smtClean="0"/>
              <a:t>colocalization</a:t>
            </a:r>
            <a:r>
              <a:rPr lang="en-US" baseline="0" dirty="0" smtClean="0"/>
              <a:t>, etc. if the authors are convinced the interaction is relevant further biochemical/biophysical characterization and, possibly, structural experiments follow. </a:t>
            </a:r>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1957228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Typical workflow of experimental work roughly reverses the order the methods were reviewed, starting with Y2H (or, more recently, affinity/MS) screen, followed by  directed y2h assays, in vitro affinity, native system affinity and functional assays, </a:t>
            </a:r>
            <a:r>
              <a:rPr lang="en-US" baseline="0" dirty="0" err="1" smtClean="0"/>
              <a:t>colocalization</a:t>
            </a:r>
            <a:r>
              <a:rPr lang="en-US" baseline="0" dirty="0" smtClean="0"/>
              <a:t>, etc. if the authors are convinced the interaction is relevant further biochemical/biophysical characterization and, possibly, structural </a:t>
            </a:r>
            <a:r>
              <a:rPr lang="en-US" baseline="0" smtClean="0"/>
              <a:t>experiments follow. </a:t>
            </a:r>
            <a:endParaRPr lang="en-US" baseline="0" dirty="0" smtClean="0"/>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3322425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primary</a:t>
            </a:r>
            <a:r>
              <a:rPr lang="en-US" baseline="0" dirty="0" smtClean="0"/>
              <a:t> (</a:t>
            </a:r>
            <a:r>
              <a:rPr lang="en-US" baseline="0" dirty="0" err="1" smtClean="0"/>
              <a:t>ie</a:t>
            </a:r>
            <a:r>
              <a:rPr lang="en-US" baseline="0" dirty="0" smtClean="0"/>
              <a:t> these created during the curation process) i</a:t>
            </a:r>
            <a:r>
              <a:rPr lang="en-US" dirty="0" smtClean="0"/>
              <a:t>nteraction</a:t>
            </a:r>
            <a:r>
              <a:rPr lang="en-US" baseline="0" dirty="0" smtClean="0"/>
              <a:t> records in fact describe *experiments* that demonstrated individual </a:t>
            </a:r>
            <a:r>
              <a:rPr lang="en-US" baseline="0" dirty="0" err="1" smtClean="0"/>
              <a:t>interacton</a:t>
            </a:r>
            <a:r>
              <a:rPr lang="en-US" baseline="0" dirty="0" smtClean="0"/>
              <a:t> takes place. </a:t>
            </a:r>
            <a:r>
              <a:rPr lang="en-US" dirty="0" smtClean="0"/>
              <a:t>The</a:t>
            </a:r>
            <a:r>
              <a:rPr lang="en-US" baseline="0" dirty="0" smtClean="0"/>
              <a:t> details of individual records might be different (XML vs JSON vs table; </a:t>
            </a:r>
            <a:r>
              <a:rPr lang="en-US" baseline="0" dirty="0" err="1" smtClean="0"/>
              <a:t>UniProt</a:t>
            </a:r>
            <a:r>
              <a:rPr lang="en-US" baseline="0" dirty="0" smtClean="0"/>
              <a:t> vs RefSeq vs species-specific </a:t>
            </a:r>
            <a:r>
              <a:rPr lang="en-US" baseline="0" dirty="0" err="1" smtClean="0"/>
              <a:t>dbid</a:t>
            </a:r>
            <a:r>
              <a:rPr lang="en-US" baseline="0" dirty="0" smtClean="0"/>
              <a:t>; different CV used) but, because they describe experiments,  the overall structure of the records is similar and reflects the flow of the interaction experiment. This is similar to what wwPDB reports (each PDB record is a report on *experiment*) and is *different* from </a:t>
            </a:r>
            <a:r>
              <a:rPr lang="en-US" baseline="0" dirty="0" err="1" smtClean="0"/>
              <a:t>eg</a:t>
            </a:r>
            <a:r>
              <a:rPr lang="en-US" baseline="0" dirty="0" smtClean="0"/>
              <a:t> UniprotKB record where only final inferences derived from many experiments are presented.  Databases that ‘integrate’ interactions from various sources tend to discard most of the experimental details and often come up with a stripped down, interaction-centric records that merge information obtained from individual experiments. There is more than one way to merge interaction data – some might be suitable for one particular application but not for others. The differences arise, mostly, due to different identity criteria applied to proteins (identical sequence and PTMs, identical sequence disregarding PTMs,  identical gene irrespective of splice form,  different but otherwise identical/duplicated genes; </a:t>
            </a:r>
            <a:r>
              <a:rPr lang="en-US" baseline="0" dirty="0" err="1" smtClean="0"/>
              <a:t>orthologs</a:t>
            </a:r>
            <a:r>
              <a:rPr lang="en-US" baseline="0" dirty="0" smtClean="0"/>
              <a:t> might be deemed identical).</a:t>
            </a:r>
            <a:endParaRPr lang="en-US" dirty="0"/>
          </a:p>
        </p:txBody>
      </p:sp>
    </p:spTree>
    <p:extLst>
      <p:ext uri="{BB962C8B-B14F-4D97-AF65-F5344CB8AC3E}">
        <p14:creationId xmlns:p14="http://schemas.microsoft.com/office/powerpoint/2010/main" val="1136020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Experiments</a:t>
            </a:r>
            <a:r>
              <a:rPr lang="en-US" baseline="0" dirty="0" smtClean="0"/>
              <a:t> demonstrating interactions between proteins  (or any other type of molecules) are very diverse.  However, no matter how different are, they follow the same generic steps.  Interaction records provide information about each step although not always grouped according to the experiment flow. A large number of fields within interaction record might describe details of the experimental procedure. These might be not related to and do not describe biology but might be helpful for quality control.</a:t>
            </a:r>
            <a:endParaRPr lang="en-US" dirty="0"/>
          </a:p>
        </p:txBody>
      </p:sp>
    </p:spTree>
    <p:extLst>
      <p:ext uri="{BB962C8B-B14F-4D97-AF65-F5344CB8AC3E}">
        <p14:creationId xmlns:p14="http://schemas.microsoft.com/office/powerpoint/2010/main" val="1428920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list of proteins listed for a particular experiment is ultimately determined after</a:t>
            </a:r>
            <a:r>
              <a:rPr lang="en-US" baseline="0" dirty="0" smtClean="0"/>
              <a:t> testing which proteins were interacting.  Apart from information about identity, each protein will be annotated with information about the organism/cell line the protein was produced in (in vitro translation &amp; chemical synthesis is also possible). Additional information might include expression level (native/overexpressed) &amp; purification state. </a:t>
            </a:r>
            <a:endParaRPr lang="en-US" dirty="0"/>
          </a:p>
        </p:txBody>
      </p:sp>
    </p:spTree>
    <p:extLst>
      <p:ext uri="{BB962C8B-B14F-4D97-AF65-F5344CB8AC3E}">
        <p14:creationId xmlns:p14="http://schemas.microsoft.com/office/powerpoint/2010/main" val="2829174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Interaction</a:t>
            </a:r>
            <a:r>
              <a:rPr lang="en-US" baseline="0" dirty="0" smtClean="0"/>
              <a:t> host is the place where the proteins used in this particular experiment (not ‘in general’) had the first chance to get in contact. It is often not the place where it was ultimately demonstrated they interact!!!!</a:t>
            </a:r>
            <a:endParaRPr lang="en-US" dirty="0"/>
          </a:p>
        </p:txBody>
      </p:sp>
    </p:spTree>
    <p:extLst>
      <p:ext uri="{BB962C8B-B14F-4D97-AF65-F5344CB8AC3E}">
        <p14:creationId xmlns:p14="http://schemas.microsoft.com/office/powerpoint/2010/main" val="13174246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Interaction</a:t>
            </a:r>
            <a:r>
              <a:rPr lang="en-US" baseline="0" dirty="0" smtClean="0"/>
              <a:t> host is the place where the proteins used in this particular experiment (not ‘in general’) had the first chance to get in contact. It is often not the place where it was ultimately demonstrated they interact – most of the ‘places’ that interaction is observed in correspond to some sort of equipment ( chromatographic column, electrophoresis gel, ultracentrifuge, </a:t>
            </a:r>
            <a:r>
              <a:rPr lang="en-US" baseline="0" dirty="0" err="1" smtClean="0"/>
              <a:t>etc</a:t>
            </a:r>
            <a:r>
              <a:rPr lang="en-US" baseline="0" dirty="0" smtClean="0"/>
              <a:t>). It is not that these are not interesting but  they can be inferred from the interaction detection method.</a:t>
            </a:r>
            <a:endParaRPr lang="en-US" dirty="0"/>
          </a:p>
        </p:txBody>
      </p:sp>
    </p:spTree>
    <p:extLst>
      <p:ext uri="{BB962C8B-B14F-4D97-AF65-F5344CB8AC3E}">
        <p14:creationId xmlns:p14="http://schemas.microsoft.com/office/powerpoint/2010/main" val="470065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5526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24577211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539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Ideally, experiment would provide complete information about spatial relationship between individual protein molecules. This is no always the case – only a small fraction of experiments let us infer which protein molecules within a protein complex are in direct contact or connect through covalent bonds.  In most of the cases only partial inferences can be drawn. The types are assigned in such way that it is possible to consistently assign interaction type to binary interactions derived from interactions between multiple proteins.     </a:t>
            </a:r>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347843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r>
              <a:rPr lang="en-US" dirty="0" smtClean="0"/>
              <a:t>Binary</a:t>
            </a:r>
            <a:r>
              <a:rPr lang="en-US" baseline="0" dirty="0" smtClean="0"/>
              <a:t> expansion rules. Binary expansion, early on, caused a lot of confusion, mostly due to misunderstanding of the results of affinity purification based experiment.  It resulted in matrix expansion deemed ‘wrong’ but note that this is true only in case of associations. In case of physical associations and direct interactions matrix expansion is formally correct !!!</a:t>
            </a:r>
            <a:endParaRPr lang="en-US" dirty="0" smtClean="0"/>
          </a:p>
          <a:p>
            <a:endParaRPr lang="en-US" dirty="0"/>
          </a:p>
        </p:txBody>
      </p:sp>
    </p:spTree>
    <p:extLst>
      <p:ext uri="{BB962C8B-B14F-4D97-AF65-F5344CB8AC3E}">
        <p14:creationId xmlns:p14="http://schemas.microsoft.com/office/powerpoint/2010/main" val="19396538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40615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Identification</a:t>
            </a:r>
            <a:r>
              <a:rPr lang="en-US" baseline="0" dirty="0" smtClean="0"/>
              <a:t> methods may different for each protein participating in the interaction; some proteins might be identified using more than one method; identity of some proteins used in the experiment might be known beforehand (‘predetermined’) and never tested during the experiment; </a:t>
            </a:r>
            <a:endParaRPr lang="en-US" dirty="0"/>
          </a:p>
        </p:txBody>
      </p:sp>
    </p:spTree>
    <p:extLst>
      <p:ext uri="{BB962C8B-B14F-4D97-AF65-F5344CB8AC3E}">
        <p14:creationId xmlns:p14="http://schemas.microsoft.com/office/powerpoint/2010/main" val="20851481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5883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26428227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698748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03285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1380431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28264416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28769335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Interaction</a:t>
            </a:r>
            <a:r>
              <a:rPr lang="en-US" baseline="0" dirty="0" smtClean="0"/>
              <a:t> records report results of experiments that might have used proteins from different species. To my knowledge there is currently no well maintained protein interaction resource that systematically maps results of such experiments into one preferred species. The mapping has to be done by the users of the data. An alternative is to skip results of such experiments. </a:t>
            </a:r>
            <a:endParaRPr lang="en-US" dirty="0"/>
          </a:p>
        </p:txBody>
      </p:sp>
    </p:spTree>
    <p:extLst>
      <p:ext uri="{BB962C8B-B14F-4D97-AF65-F5344CB8AC3E}">
        <p14:creationId xmlns:p14="http://schemas.microsoft.com/office/powerpoint/2010/main" val="29535598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Ubiquitin.....</a:t>
            </a:r>
            <a:endParaRPr lang="en-US" dirty="0"/>
          </a:p>
        </p:txBody>
      </p:sp>
    </p:spTree>
    <p:extLst>
      <p:ext uri="{BB962C8B-B14F-4D97-AF65-F5344CB8AC3E}">
        <p14:creationId xmlns:p14="http://schemas.microsoft.com/office/powerpoint/2010/main" val="16968528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Proteins</a:t>
            </a:r>
            <a:r>
              <a:rPr lang="en-US" baseline="0" dirty="0" smtClean="0"/>
              <a:t> that correspond to functionally autonomous fragments of a parent polyprotein are identified as P12345-PRO_0123456789 identified (UniprotKB). They might (or might not) have a corresponding entry in RefSeq or organism-specific database. Many of these come from different viral strains/isolates which might complicate analysis.  </a:t>
            </a:r>
            <a:endParaRPr lang="en-US" dirty="0"/>
          </a:p>
        </p:txBody>
      </p:sp>
    </p:spTree>
    <p:extLst>
      <p:ext uri="{BB962C8B-B14F-4D97-AF65-F5344CB8AC3E}">
        <p14:creationId xmlns:p14="http://schemas.microsoft.com/office/powerpoint/2010/main" val="30726989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Ubiquitin</a:t>
            </a:r>
            <a:r>
              <a:rPr lang="en-US" baseline="0" dirty="0" smtClean="0"/>
              <a:t> requires caution: (a) might be </a:t>
            </a:r>
            <a:r>
              <a:rPr lang="en-US" baseline="0" dirty="0" err="1" smtClean="0"/>
              <a:t>refered</a:t>
            </a:r>
            <a:r>
              <a:rPr lang="en-US" baseline="0" dirty="0" smtClean="0"/>
              <a:t> to through obsoleted UniprotKB entry, (b) might be entered as a PTM (</a:t>
            </a:r>
            <a:r>
              <a:rPr lang="en-US" baseline="0" dirty="0" err="1" smtClean="0"/>
              <a:t>ubiquitineted</a:t>
            </a:r>
            <a:r>
              <a:rPr lang="en-US" baseline="0" dirty="0" smtClean="0"/>
              <a:t> Lysine), (c)  might short-circuit unrelated pathways. </a:t>
            </a:r>
            <a:endParaRPr lang="en-US" dirty="0"/>
          </a:p>
        </p:txBody>
      </p:sp>
    </p:spTree>
    <p:extLst>
      <p:ext uri="{BB962C8B-B14F-4D97-AF65-F5344CB8AC3E}">
        <p14:creationId xmlns:p14="http://schemas.microsoft.com/office/powerpoint/2010/main" val="13428355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Features</a:t>
            </a:r>
            <a:r>
              <a:rPr lang="en-US" baseline="0" dirty="0" smtClean="0"/>
              <a:t> that are present and/or shown to be relevant to the interaction demonstrated by the reported experiment.  These might be deviations from the default sequence of the proteins, posttranslational modifications (aka PTMs) and experimental artifacts, such as tags. The features are specified by providing information about their type, localization within protein sequence, and the method used to demonstrate their relevance (if applicable).  </a:t>
            </a:r>
            <a:endParaRPr lang="en-US" dirty="0"/>
          </a:p>
        </p:txBody>
      </p:sp>
    </p:spTree>
    <p:extLst>
      <p:ext uri="{BB962C8B-B14F-4D97-AF65-F5344CB8AC3E}">
        <p14:creationId xmlns:p14="http://schemas.microsoft.com/office/powerpoint/2010/main" val="36388884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Features</a:t>
            </a:r>
            <a:r>
              <a:rPr lang="en-US" baseline="0" dirty="0" smtClean="0"/>
              <a:t> that are present and/or shown to be relevant to the interaction demonstrated by the reported experiment.  These might be deviations from the default sequence of the proteins, posttranslational modifications (aka PTMs) and experimental artifacts, such as tags. The features are specified by providing information about their type, localization within protein sequence, and the method used to demonstrate their relevance (if applicable).  The format used to  specify feature localization might vary between different resources and record formats. Feature type typically comes from some sort of controlled vocabulary/ontology. Ubiquitin has a split personality – sometimes shows up as an interacting partner, sometimes it is added as a posttranslational modifications – and thus has to be handled with caution.</a:t>
            </a:r>
            <a:endParaRPr lang="en-US" dirty="0"/>
          </a:p>
        </p:txBody>
      </p:sp>
    </p:spTree>
    <p:extLst>
      <p:ext uri="{BB962C8B-B14F-4D97-AF65-F5344CB8AC3E}">
        <p14:creationId xmlns:p14="http://schemas.microsoft.com/office/powerpoint/2010/main" val="4703414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Controlled</a:t>
            </a:r>
            <a:r>
              <a:rPr lang="en-US" baseline="0" dirty="0" smtClean="0"/>
              <a:t> vocabularies – collection of terms (including aliases), each with definition and relationship to other terms (which makes them, formally, close to ‘ontologies’). Most often relationship is of ‘is a’ type which means once a term is assigned all the parent terms also apply.</a:t>
            </a:r>
            <a:endParaRPr lang="en-US" dirty="0"/>
          </a:p>
        </p:txBody>
      </p:sp>
    </p:spTree>
    <p:extLst>
      <p:ext uri="{BB962C8B-B14F-4D97-AF65-F5344CB8AC3E}">
        <p14:creationId xmlns:p14="http://schemas.microsoft.com/office/powerpoint/2010/main" val="42947030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Controlled</a:t>
            </a:r>
            <a:r>
              <a:rPr lang="en-US" baseline="0" dirty="0" smtClean="0"/>
              <a:t> vocabularies – collection of terms (including aliases), each with definition and relationship to other terms (which makes them, formally, close to ‘ontologies’). Most often relationship is of ‘is a’ type which means once a term is assigned all the parent terms also apply.</a:t>
            </a:r>
            <a:endParaRPr lang="en-US" dirty="0"/>
          </a:p>
        </p:txBody>
      </p:sp>
    </p:spTree>
    <p:extLst>
      <p:ext uri="{BB962C8B-B14F-4D97-AF65-F5344CB8AC3E}">
        <p14:creationId xmlns:p14="http://schemas.microsoft.com/office/powerpoint/2010/main" val="30899512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Relationships between interaction</a:t>
            </a:r>
            <a:r>
              <a:rPr lang="en-US" baseline="0" dirty="0" smtClean="0"/>
              <a:t> types are consistent with series of experiments characterizing interactions at increasing level of detail – a term corresponding to more detailed information (</a:t>
            </a:r>
            <a:r>
              <a:rPr lang="en-US" baseline="0" dirty="0" err="1" smtClean="0"/>
              <a:t>eg</a:t>
            </a:r>
            <a:r>
              <a:rPr lang="en-US" baseline="0" dirty="0" smtClean="0"/>
              <a:t> ‘direct binding’)  includes also terms corresponding to less detailed information (‘physical association’ and ‘association’).  The relationships between terms are important when comparing results of different experiments – some experiments remain consistent even though exact terms do mot match. </a:t>
            </a:r>
            <a:endParaRPr lang="en-US" dirty="0"/>
          </a:p>
        </p:txBody>
      </p:sp>
    </p:spTree>
    <p:extLst>
      <p:ext uri="{BB962C8B-B14F-4D97-AF65-F5344CB8AC3E}">
        <p14:creationId xmlns:p14="http://schemas.microsoft.com/office/powerpoint/2010/main" val="1712440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3042536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Ideally, experiment would provide complete information about spatial relationship between individual protein molecules. This is no always the case – only a small fraction of experiments let us infer which protein molecules within a protein complex are in direct contact or connect through covalent bonds.  In most of the cases only partial inferences can be drawn. The types are assigned in such way that it is possible to consistently assign interaction type to binary interactions derived from interactions between multiple proteins.     </a:t>
            </a:r>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16237572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Relationships between interaction</a:t>
            </a:r>
            <a:r>
              <a:rPr lang="en-US" baseline="0" dirty="0" smtClean="0"/>
              <a:t> types are consistent with series of experiments characterizing interactions at increasing level of detail – a term corresponding to more detailed information (</a:t>
            </a:r>
            <a:r>
              <a:rPr lang="en-US" baseline="0" dirty="0" err="1" smtClean="0"/>
              <a:t>eg</a:t>
            </a:r>
            <a:r>
              <a:rPr lang="en-US" baseline="0" dirty="0" smtClean="0"/>
              <a:t> ‘direct binding’)  includes also terms corresponding to less detailed information (‘physical association’ and ‘association’).  The relationships between terms are important when comparing results of different experiments – some experiments remain consistent even though exact terms do mot match. </a:t>
            </a:r>
            <a:endParaRPr lang="en-US" dirty="0"/>
          </a:p>
        </p:txBody>
      </p:sp>
    </p:spTree>
    <p:extLst>
      <p:ext uri="{BB962C8B-B14F-4D97-AF65-F5344CB8AC3E}">
        <p14:creationId xmlns:p14="http://schemas.microsoft.com/office/powerpoint/2010/main" val="25038144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Controlled</a:t>
            </a:r>
            <a:r>
              <a:rPr lang="en-US" baseline="0" dirty="0" smtClean="0"/>
              <a:t> vocabularies are commonly used by biomedical databases. Information can by found on the OLS site.  This is another (after </a:t>
            </a:r>
            <a:r>
              <a:rPr lang="en-US" baseline="0" dirty="0" err="1" smtClean="0"/>
              <a:t>UniProtKB</a:t>
            </a:r>
            <a:r>
              <a:rPr lang="en-US" baseline="0" dirty="0" smtClean="0"/>
              <a:t>, wwPDB and PICR) well established, stable reference service.</a:t>
            </a:r>
            <a:endParaRPr lang="en-US" dirty="0"/>
          </a:p>
        </p:txBody>
      </p:sp>
    </p:spTree>
    <p:extLst>
      <p:ext uri="{BB962C8B-B14F-4D97-AF65-F5344CB8AC3E}">
        <p14:creationId xmlns:p14="http://schemas.microsoft.com/office/powerpoint/2010/main" val="7461144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PTMs are covered by MOD – ontology</a:t>
            </a:r>
            <a:r>
              <a:rPr lang="en-US" baseline="0" dirty="0" smtClean="0"/>
              <a:t> used describe protein modifications. When dealing with interactions involving small molecules another CV – CHEBI (chemical entities of biological interest; also accessible through OLS; &gt; 130k terms !!! ) might be used. </a:t>
            </a:r>
            <a:endParaRPr lang="en-US" dirty="0"/>
          </a:p>
        </p:txBody>
      </p:sp>
    </p:spTree>
    <p:extLst>
      <p:ext uri="{BB962C8B-B14F-4D97-AF65-F5344CB8AC3E}">
        <p14:creationId xmlns:p14="http://schemas.microsoft.com/office/powerpoint/2010/main" val="30405610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OLS</a:t>
            </a:r>
            <a:r>
              <a:rPr lang="en-US" baseline="0" dirty="0" smtClean="0"/>
              <a:t> is not the original source of the CVs – different CV were created and are (or not) maintained by individual people, groups of volunteers, consortia, etc. In some cases, like in case of interaction records, they are components of a two-part solution : record format (typically a file format but it could be also a database schema) specifies how different fields of the record are arranged within a record, CVs provide values to use for some/all fields within a record (Side issue – what is the format for CVs ?  OBO  - Open Biomedical Ontology; OWL – Web Ontology Language; the split reflects overlap between biomedical informatics and computer science/artificial intelligence/automated reasoning)  </a:t>
            </a:r>
            <a:endParaRPr lang="en-US" dirty="0"/>
          </a:p>
        </p:txBody>
      </p:sp>
    </p:spTree>
    <p:extLst>
      <p:ext uri="{BB962C8B-B14F-4D97-AF65-F5344CB8AC3E}">
        <p14:creationId xmlns:p14="http://schemas.microsoft.com/office/powerpoint/2010/main" val="2876046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3495920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32598386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42299151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11792008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2281024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71433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48026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OLS</a:t>
            </a:r>
            <a:r>
              <a:rPr lang="en-US" baseline="0" dirty="0" smtClean="0"/>
              <a:t> is not the original source of the CVs – different CV were created and are (or not) maintained by individual people, groups of volunteers, consortia, etc. In some cases, like in case of interaction records, they are components of a two-part solution : record format (typically a file format but it could be also a database schema) specifies how different fields of the record are arranged within a record, CVs provide values to use for some/all fields within a record (Side issue – what is the format for CVs ?  OBO  - Open Biomedical Ontology; OWL – Web Ontology Language; the split reflects overlap between biomedical informatics and computer science/artificial intelligence/automated reasoning)  </a:t>
            </a:r>
            <a:endParaRPr lang="en-US" dirty="0"/>
          </a:p>
        </p:txBody>
      </p:sp>
    </p:spTree>
    <p:extLst>
      <p:ext uri="{BB962C8B-B14F-4D97-AF65-F5344CB8AC3E}">
        <p14:creationId xmlns:p14="http://schemas.microsoft.com/office/powerpoint/2010/main" val="14092493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59785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8644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33149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13511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15971186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41541279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3094174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throughput study suggests that disease-related mutations affect patterns of</a:t>
            </a:r>
            <a:r>
              <a:rPr lang="en-US" baseline="0" dirty="0" smtClean="0"/>
              <a:t> P-P and P-DNA interactions with less effect on P stability</a:t>
            </a:r>
            <a:endParaRPr lang="en-US" dirty="0"/>
          </a:p>
        </p:txBody>
      </p:sp>
    </p:spTree>
    <p:extLst>
      <p:ext uri="{BB962C8B-B14F-4D97-AF65-F5344CB8AC3E}">
        <p14:creationId xmlns:p14="http://schemas.microsoft.com/office/powerpoint/2010/main" val="2419436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6306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66BF591-CF08-47A7-92BC-BF6FCE50560E}" type="datetimeFigureOut">
              <a:rPr lang="en-US" smtClean="0"/>
              <a:t>5/17/2019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32950812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6BF591-CF08-47A7-92BC-BF6FCE50560E}" type="datetimeFigureOut">
              <a:rPr lang="en-US" smtClean="0"/>
              <a:t>5/17/2019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461317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6BF591-CF08-47A7-92BC-BF6FCE50560E}" type="datetimeFigureOut">
              <a:rPr lang="en-US" smtClean="0"/>
              <a:t>5/17/2019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2368120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6BF591-CF08-47A7-92BC-BF6FCE50560E}" type="datetimeFigureOut">
              <a:rPr lang="en-US" smtClean="0"/>
              <a:t>5/17/2019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3348872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6BF591-CF08-47A7-92BC-BF6FCE50560E}" type="datetimeFigureOut">
              <a:rPr lang="en-US" smtClean="0"/>
              <a:t>5/17/2019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2608340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6BF591-CF08-47A7-92BC-BF6FCE50560E}" type="datetimeFigureOut">
              <a:rPr lang="en-US" smtClean="0"/>
              <a:t>5/17/2019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2571222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66BF591-CF08-47A7-92BC-BF6FCE50560E}" type="datetimeFigureOut">
              <a:rPr lang="en-US" smtClean="0"/>
              <a:t>5/17/2019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2847845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6BF591-CF08-47A7-92BC-BF6FCE50560E}" type="datetimeFigureOut">
              <a:rPr lang="en-US" smtClean="0"/>
              <a:t>5/17/2019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532960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6BF591-CF08-47A7-92BC-BF6FCE50560E}" type="datetimeFigureOut">
              <a:rPr lang="en-US" smtClean="0"/>
              <a:t>5/17/2019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1603128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6BF591-CF08-47A7-92BC-BF6FCE50560E}" type="datetimeFigureOut">
              <a:rPr lang="en-US" smtClean="0"/>
              <a:t>5/17/2019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101833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6BF591-CF08-47A7-92BC-BF6FCE50560E}" type="datetimeFigureOut">
              <a:rPr lang="en-US" smtClean="0"/>
              <a:t>5/17/2019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854367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6BF591-CF08-47A7-92BC-BF6FCE50560E}" type="datetimeFigureOut">
              <a:rPr lang="en-US" smtClean="0"/>
              <a:t>5/17/2019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5BEF1-CD98-44E3-A241-7C1EE9AD5EE5}" type="slidenum">
              <a:rPr lang="en-US" smtClean="0"/>
              <a:t>‹#›</a:t>
            </a:fld>
            <a:endParaRPr lang="en-US"/>
          </a:p>
        </p:txBody>
      </p:sp>
    </p:spTree>
    <p:extLst>
      <p:ext uri="{BB962C8B-B14F-4D97-AF65-F5344CB8AC3E}">
        <p14:creationId xmlns:p14="http://schemas.microsoft.com/office/powerpoint/2010/main" val="2848533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ukasz@mbi.ucla.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4.emf"/><Relationship Id="rId4" Type="http://schemas.openxmlformats.org/officeDocument/2006/relationships/image" Target="../media/image23.emf"/></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4.emf"/><Relationship Id="rId4" Type="http://schemas.openxmlformats.org/officeDocument/2006/relationships/image" Target="../media/image23.emf"/></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9.emf"/></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mailto:lukasz@mbi.ucla.edu"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emf"/></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0.emf"/><Relationship Id="rId5" Type="http://schemas.openxmlformats.org/officeDocument/2006/relationships/image" Target="../media/image35.wmf"/><Relationship Id="rId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37.wmf"/><Relationship Id="rId4" Type="http://schemas.openxmlformats.org/officeDocument/2006/relationships/oleObject" Target="../embeddings/oleObject2.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37.wmf"/><Relationship Id="rId4" Type="http://schemas.openxmlformats.org/officeDocument/2006/relationships/oleObject" Target="../embeddings/oleObject3.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38.wmf"/><Relationship Id="rId5" Type="http://schemas.openxmlformats.org/officeDocument/2006/relationships/oleObject" Target="../embeddings/oleObject4.bin"/><Relationship Id="rId4" Type="http://schemas.openxmlformats.org/officeDocument/2006/relationships/image" Target="../media/image20.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39.w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hyperlink" Target="https://www.google.com/url?sa=t&amp;rct=j&amp;q=&amp;esrc=s&amp;source=web&amp;cd=2&amp;cad=rja&amp;uact=8&amp;ved=2ahUKEwihtbaQ85HiAhXfJzQIHVq_B-4QFjABegQIARAB&amp;url=http://www.ebi.ac.uk/Tools/webservices/psicquic/registry/registry?action%3DSTATUS&amp;usg=AOvVaw25UZ_vvos06n9esw0iatg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4764" y="2736503"/>
            <a:ext cx="9262472" cy="830997"/>
          </a:xfrm>
          <a:prstGeom prst="rect">
            <a:avLst/>
          </a:prstGeom>
          <a:noFill/>
          <a:ln>
            <a:noFill/>
          </a:ln>
        </p:spPr>
        <p:txBody>
          <a:bodyPr wrap="none" rtlCol="0">
            <a:spAutoFit/>
          </a:bodyPr>
          <a:lstStyle/>
          <a:p>
            <a:r>
              <a:rPr lang="en-US" sz="4800" dirty="0" smtClean="0">
                <a:solidFill>
                  <a:schemeClr val="accent1">
                    <a:lumMod val="75000"/>
                  </a:schemeClr>
                </a:solidFill>
              </a:rPr>
              <a:t>W22. Protein-Protein Interactions</a:t>
            </a:r>
            <a:endParaRPr lang="en-US" sz="4800" dirty="0">
              <a:solidFill>
                <a:schemeClr val="accent1">
                  <a:lumMod val="75000"/>
                </a:schemeClr>
              </a:solidFill>
            </a:endParaRPr>
          </a:p>
        </p:txBody>
      </p:sp>
      <p:sp>
        <p:nvSpPr>
          <p:cNvPr id="3" name="TextBox 2"/>
          <p:cNvSpPr txBox="1"/>
          <p:nvPr/>
        </p:nvSpPr>
        <p:spPr>
          <a:xfrm>
            <a:off x="148856" y="5879804"/>
            <a:ext cx="2498652" cy="830997"/>
          </a:xfrm>
          <a:prstGeom prst="rect">
            <a:avLst/>
          </a:prstGeom>
          <a:noFill/>
        </p:spPr>
        <p:txBody>
          <a:bodyPr wrap="square" rtlCol="0">
            <a:spAutoFit/>
          </a:bodyPr>
          <a:lstStyle/>
          <a:p>
            <a:r>
              <a:rPr lang="en-US" sz="1600" dirty="0" smtClean="0">
                <a:solidFill>
                  <a:schemeClr val="accent1">
                    <a:lumMod val="50000"/>
                  </a:schemeClr>
                </a:solidFill>
              </a:rPr>
              <a:t>Lukasz Salwinski</a:t>
            </a:r>
          </a:p>
          <a:p>
            <a:r>
              <a:rPr lang="en-US" sz="1600" dirty="0" smtClean="0">
                <a:solidFill>
                  <a:schemeClr val="accent1">
                    <a:lumMod val="50000"/>
                  </a:schemeClr>
                </a:solidFill>
                <a:hlinkClick r:id="rId3"/>
              </a:rPr>
              <a:t>lukasz@mbi.ucla.edu</a:t>
            </a:r>
            <a:endParaRPr lang="en-US" sz="1600" dirty="0" smtClean="0">
              <a:solidFill>
                <a:schemeClr val="accent1">
                  <a:lumMod val="50000"/>
                </a:schemeClr>
              </a:solidFill>
            </a:endParaRPr>
          </a:p>
          <a:p>
            <a:r>
              <a:rPr lang="en-US" sz="1600" dirty="0" smtClean="0">
                <a:solidFill>
                  <a:schemeClr val="accent1">
                    <a:lumMod val="50000"/>
                  </a:schemeClr>
                </a:solidFill>
              </a:rPr>
              <a:t>Boyer Hall 205 </a:t>
            </a:r>
            <a:endParaRPr lang="en-US" sz="1600" dirty="0">
              <a:solidFill>
                <a:schemeClr val="accent1">
                  <a:lumMod val="50000"/>
                </a:schemeClr>
              </a:solidFill>
            </a:endParaRPr>
          </a:p>
        </p:txBody>
      </p:sp>
      <p:sp>
        <p:nvSpPr>
          <p:cNvPr id="4" name="TextBox 3"/>
          <p:cNvSpPr txBox="1"/>
          <p:nvPr/>
        </p:nvSpPr>
        <p:spPr>
          <a:xfrm>
            <a:off x="5473618" y="4183053"/>
            <a:ext cx="1244764" cy="369332"/>
          </a:xfrm>
          <a:prstGeom prst="rect">
            <a:avLst/>
          </a:prstGeom>
          <a:noFill/>
        </p:spPr>
        <p:txBody>
          <a:bodyPr wrap="none" rtlCol="0">
            <a:spAutoFit/>
          </a:bodyPr>
          <a:lstStyle/>
          <a:p>
            <a:r>
              <a:rPr lang="en-US" dirty="0" smtClean="0">
                <a:solidFill>
                  <a:schemeClr val="accent1">
                    <a:lumMod val="50000"/>
                  </a:schemeClr>
                </a:solidFill>
              </a:rPr>
              <a:t>May 2019</a:t>
            </a:r>
            <a:endParaRPr lang="en-US" dirty="0">
              <a:solidFill>
                <a:schemeClr val="accent1">
                  <a:lumMod val="50000"/>
                </a:schemeClr>
              </a:solidFill>
            </a:endParaRPr>
          </a:p>
        </p:txBody>
      </p:sp>
    </p:spTree>
    <p:extLst>
      <p:ext uri="{BB962C8B-B14F-4D97-AF65-F5344CB8AC3E}">
        <p14:creationId xmlns:p14="http://schemas.microsoft.com/office/powerpoint/2010/main" val="24219838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9" y="1560092"/>
            <a:ext cx="7251428" cy="492000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3" name="TextBox 2"/>
          <p:cNvSpPr txBox="1"/>
          <p:nvPr/>
        </p:nvSpPr>
        <p:spPr>
          <a:xfrm>
            <a:off x="97376" y="83841"/>
            <a:ext cx="4698722"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Molecular Interactions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p:cNvSpPr txBox="1"/>
          <p:nvPr/>
        </p:nvSpPr>
        <p:spPr>
          <a:xfrm>
            <a:off x="438807" y="731001"/>
            <a:ext cx="3062057" cy="523220"/>
          </a:xfrm>
          <a:prstGeom prst="rect">
            <a:avLst/>
          </a:prstGeom>
          <a:noFill/>
        </p:spPr>
        <p:txBody>
          <a:bodyPr wrap="none" rtlCol="0">
            <a:spAutoFit/>
          </a:bodyPr>
          <a:lstStyle/>
          <a:p>
            <a:r>
              <a:rPr lang="en-US" sz="2800" i="1" dirty="0" smtClean="0">
                <a:solidFill>
                  <a:schemeClr val="accent1">
                    <a:lumMod val="75000"/>
                  </a:schemeClr>
                </a:solidFill>
                <a:latin typeface="Arial" panose="020B0604020202020204" pitchFamily="34" charset="0"/>
                <a:cs typeface="Arial" panose="020B0604020202020204" pitchFamily="34" charset="0"/>
              </a:rPr>
              <a:t>Why do we care ?</a:t>
            </a:r>
            <a:endParaRPr lang="en-US" sz="2800" i="1" dirty="0">
              <a:solidFill>
                <a:schemeClr val="accent1">
                  <a:lumMod val="75000"/>
                </a:schemeClr>
              </a:solidFill>
              <a:latin typeface="Arial" panose="020B0604020202020204" pitchFamily="34" charset="0"/>
              <a:cs typeface="Arial" panose="020B0604020202020204" pitchFamily="34" charset="0"/>
            </a:endParaRPr>
          </a:p>
        </p:txBody>
      </p:sp>
      <p:sp>
        <p:nvSpPr>
          <p:cNvPr id="18" name="Rectangle 17"/>
          <p:cNvSpPr/>
          <p:nvPr/>
        </p:nvSpPr>
        <p:spPr>
          <a:xfrm>
            <a:off x="3632162" y="4207258"/>
            <a:ext cx="2492593" cy="1060606"/>
          </a:xfrm>
          <a:prstGeom prst="rect">
            <a:avLst/>
          </a:prstGeom>
          <a:solidFill>
            <a:schemeClr val="accent1">
              <a:lumMod val="75000"/>
              <a:alpha val="10196"/>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8206154" y="3517377"/>
            <a:ext cx="3804247" cy="1600438"/>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Computer-readable description of function</a:t>
            </a:r>
          </a:p>
          <a:p>
            <a:pPr marL="285750" indent="-168275">
              <a:buFont typeface="Arial" panose="020B0604020202020204" pitchFamily="34" charset="0"/>
              <a:buChar char="•"/>
            </a:pPr>
            <a:r>
              <a:rPr lang="en-US" sz="1400" dirty="0" smtClean="0">
                <a:solidFill>
                  <a:schemeClr val="bg1">
                    <a:lumMod val="65000"/>
                  </a:schemeClr>
                </a:solidFill>
              </a:rPr>
              <a:t>Three complementary </a:t>
            </a:r>
            <a:r>
              <a:rPr lang="en-US" sz="1400" dirty="0">
                <a:solidFill>
                  <a:schemeClr val="bg1">
                    <a:lumMod val="65000"/>
                  </a:schemeClr>
                </a:solidFill>
              </a:rPr>
              <a:t>s</a:t>
            </a:r>
            <a:r>
              <a:rPr lang="en-US" sz="1400" dirty="0" smtClean="0">
                <a:solidFill>
                  <a:schemeClr val="bg1">
                    <a:lumMod val="65000"/>
                  </a:schemeClr>
                </a:solidFill>
              </a:rPr>
              <a:t>ections</a:t>
            </a:r>
          </a:p>
          <a:p>
            <a:pPr marL="742950" lvl="1" indent="-168275">
              <a:buFont typeface="Arial" panose="020B0604020202020204" pitchFamily="34" charset="0"/>
              <a:buChar char="•"/>
            </a:pPr>
            <a:r>
              <a:rPr lang="en-US" sz="1400" dirty="0" smtClean="0">
                <a:solidFill>
                  <a:schemeClr val="bg1">
                    <a:lumMod val="65000"/>
                  </a:schemeClr>
                </a:solidFill>
              </a:rPr>
              <a:t>Biological process</a:t>
            </a:r>
          </a:p>
          <a:p>
            <a:pPr marL="742950" lvl="1" indent="-168275">
              <a:buFont typeface="Arial" panose="020B0604020202020204" pitchFamily="34" charset="0"/>
              <a:buChar char="•"/>
            </a:pPr>
            <a:r>
              <a:rPr lang="en-US" sz="1400" dirty="0" smtClean="0">
                <a:solidFill>
                  <a:schemeClr val="bg1">
                    <a:lumMod val="65000"/>
                  </a:schemeClr>
                </a:solidFill>
              </a:rPr>
              <a:t>Molecular function</a:t>
            </a:r>
          </a:p>
          <a:p>
            <a:pPr marL="742950" lvl="1" indent="-168275">
              <a:buFont typeface="Arial" panose="020B0604020202020204" pitchFamily="34" charset="0"/>
              <a:buChar char="•"/>
            </a:pPr>
            <a:r>
              <a:rPr lang="en-US" sz="1400" dirty="0" smtClean="0">
                <a:solidFill>
                  <a:schemeClr val="bg1">
                    <a:lumMod val="65000"/>
                  </a:schemeClr>
                </a:solidFill>
              </a:rPr>
              <a:t>Cellular localization</a:t>
            </a:r>
          </a:p>
          <a:p>
            <a:pPr marL="288925" lvl="1" indent="-168275">
              <a:buFont typeface="Arial" panose="020B0604020202020204" pitchFamily="34" charset="0"/>
              <a:buChar char="•"/>
            </a:pPr>
            <a:r>
              <a:rPr lang="en-US" sz="1400" dirty="0" smtClean="0">
                <a:solidFill>
                  <a:schemeClr val="accent1">
                    <a:lumMod val="75000"/>
                  </a:schemeClr>
                </a:solidFill>
              </a:rPr>
              <a:t>Each </a:t>
            </a:r>
            <a:r>
              <a:rPr lang="en-US" sz="1400" dirty="0">
                <a:solidFill>
                  <a:schemeClr val="accent1">
                    <a:lumMod val="75000"/>
                  </a:schemeClr>
                </a:solidFill>
              </a:rPr>
              <a:t>GO term is backed up by evidence</a:t>
            </a:r>
          </a:p>
          <a:p>
            <a:pPr marL="742950" lvl="1" indent="-168275">
              <a:buFont typeface="Arial" panose="020B0604020202020204" pitchFamily="34" charset="0"/>
              <a:buChar char="•"/>
            </a:pPr>
            <a:endParaRPr lang="en-US" sz="1400" dirty="0" smtClean="0">
              <a:solidFill>
                <a:schemeClr val="bg1">
                  <a:lumMod val="65000"/>
                </a:schemeClr>
              </a:solidFill>
            </a:endParaRPr>
          </a:p>
        </p:txBody>
      </p:sp>
      <p:sp>
        <p:nvSpPr>
          <p:cNvPr id="20" name="TextBox 19"/>
          <p:cNvSpPr txBox="1"/>
          <p:nvPr/>
        </p:nvSpPr>
        <p:spPr>
          <a:xfrm>
            <a:off x="8206154" y="3055712"/>
            <a:ext cx="3796873" cy="461665"/>
          </a:xfrm>
          <a:prstGeom prst="rect">
            <a:avLst/>
          </a:prstGeom>
          <a:noFill/>
        </p:spPr>
        <p:txBody>
          <a:bodyPr wrap="none" rtlCol="0">
            <a:spAutoFit/>
          </a:bodyPr>
          <a:lstStyle/>
          <a:p>
            <a:r>
              <a:rPr lang="en-US" sz="2400" dirty="0" smtClean="0">
                <a:solidFill>
                  <a:schemeClr val="accent1">
                    <a:lumMod val="75000"/>
                  </a:schemeClr>
                </a:solidFill>
              </a:rPr>
              <a:t>Gene Ontology Annotation</a:t>
            </a:r>
            <a:endParaRPr lang="en-US" sz="2400" dirty="0">
              <a:solidFill>
                <a:schemeClr val="accent1">
                  <a:lumMod val="75000"/>
                </a:schemeClr>
              </a:solidFill>
            </a:endParaRPr>
          </a:p>
        </p:txBody>
      </p:sp>
      <p:sp>
        <p:nvSpPr>
          <p:cNvPr id="21" name="TextBox 20"/>
          <p:cNvSpPr txBox="1"/>
          <p:nvPr/>
        </p:nvSpPr>
        <p:spPr>
          <a:xfrm>
            <a:off x="8206154" y="2021453"/>
            <a:ext cx="3836307" cy="738664"/>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What does a protein do in a cell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missing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altered ?</a:t>
            </a:r>
            <a:endParaRPr lang="en-US" sz="1400" dirty="0">
              <a:solidFill>
                <a:schemeClr val="accent1">
                  <a:lumMod val="75000"/>
                </a:schemeClr>
              </a:solidFill>
            </a:endParaRPr>
          </a:p>
        </p:txBody>
      </p:sp>
      <p:sp>
        <p:nvSpPr>
          <p:cNvPr id="22" name="TextBox 21"/>
          <p:cNvSpPr txBox="1"/>
          <p:nvPr/>
        </p:nvSpPr>
        <p:spPr>
          <a:xfrm>
            <a:off x="8182708" y="1571511"/>
            <a:ext cx="1366080" cy="461665"/>
          </a:xfrm>
          <a:prstGeom prst="rect">
            <a:avLst/>
          </a:prstGeom>
          <a:noFill/>
        </p:spPr>
        <p:txBody>
          <a:bodyPr wrap="none" rtlCol="0">
            <a:spAutoFit/>
          </a:bodyPr>
          <a:lstStyle/>
          <a:p>
            <a:r>
              <a:rPr lang="en-US" sz="2400" dirty="0" smtClean="0">
                <a:solidFill>
                  <a:schemeClr val="accent1">
                    <a:lumMod val="75000"/>
                  </a:schemeClr>
                </a:solidFill>
              </a:rPr>
              <a:t>Function</a:t>
            </a:r>
            <a:endParaRPr lang="en-US" sz="2400" dirty="0">
              <a:solidFill>
                <a:schemeClr val="accent1">
                  <a:lumMod val="75000"/>
                </a:schemeClr>
              </a:solidFill>
            </a:endParaRPr>
          </a:p>
        </p:txBody>
      </p:sp>
    </p:spTree>
    <p:extLst>
      <p:ext uri="{BB962C8B-B14F-4D97-AF65-F5344CB8AC3E}">
        <p14:creationId xmlns:p14="http://schemas.microsoft.com/office/powerpoint/2010/main" val="246847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9" y="1560092"/>
            <a:ext cx="7251428" cy="492000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3" name="TextBox 2"/>
          <p:cNvSpPr txBox="1"/>
          <p:nvPr/>
        </p:nvSpPr>
        <p:spPr>
          <a:xfrm>
            <a:off x="97376" y="83841"/>
            <a:ext cx="4698722"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Molecular Interactions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p:cNvSpPr txBox="1"/>
          <p:nvPr/>
        </p:nvSpPr>
        <p:spPr>
          <a:xfrm>
            <a:off x="438807" y="731001"/>
            <a:ext cx="3062057" cy="523220"/>
          </a:xfrm>
          <a:prstGeom prst="rect">
            <a:avLst/>
          </a:prstGeom>
          <a:noFill/>
        </p:spPr>
        <p:txBody>
          <a:bodyPr wrap="none" rtlCol="0">
            <a:spAutoFit/>
          </a:bodyPr>
          <a:lstStyle/>
          <a:p>
            <a:r>
              <a:rPr lang="en-US" sz="2800" i="1" dirty="0" smtClean="0">
                <a:solidFill>
                  <a:schemeClr val="accent1">
                    <a:lumMod val="75000"/>
                  </a:schemeClr>
                </a:solidFill>
                <a:latin typeface="Arial" panose="020B0604020202020204" pitchFamily="34" charset="0"/>
                <a:cs typeface="Arial" panose="020B0604020202020204" pitchFamily="34" charset="0"/>
              </a:rPr>
              <a:t>Why do we care ?</a:t>
            </a:r>
            <a:endParaRPr lang="en-US" sz="2800" i="1" dirty="0">
              <a:solidFill>
                <a:schemeClr val="accent1">
                  <a:lumMod val="75000"/>
                </a:schemeClr>
              </a:solidFill>
              <a:latin typeface="Arial" panose="020B0604020202020204" pitchFamily="34" charset="0"/>
              <a:cs typeface="Arial" panose="020B0604020202020204" pitchFamily="34" charset="0"/>
            </a:endParaRPr>
          </a:p>
        </p:txBody>
      </p:sp>
      <p:sp>
        <p:nvSpPr>
          <p:cNvPr id="18" name="Rectangle 17"/>
          <p:cNvSpPr/>
          <p:nvPr/>
        </p:nvSpPr>
        <p:spPr>
          <a:xfrm>
            <a:off x="3528646" y="4138246"/>
            <a:ext cx="2473570" cy="1031631"/>
          </a:xfrm>
          <a:prstGeom prst="rect">
            <a:avLst/>
          </a:prstGeom>
          <a:solidFill>
            <a:schemeClr val="accent1">
              <a:lumMod val="75000"/>
              <a:alpha val="10196"/>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8206154" y="3517377"/>
            <a:ext cx="3804247" cy="2677656"/>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Computer-readable description of function</a:t>
            </a:r>
          </a:p>
          <a:p>
            <a:pPr marL="285750" indent="-168275">
              <a:buFont typeface="Arial" panose="020B0604020202020204" pitchFamily="34" charset="0"/>
              <a:buChar char="•"/>
            </a:pPr>
            <a:r>
              <a:rPr lang="en-US" sz="1400" dirty="0" smtClean="0">
                <a:solidFill>
                  <a:schemeClr val="bg1">
                    <a:lumMod val="65000"/>
                  </a:schemeClr>
                </a:solidFill>
              </a:rPr>
              <a:t>Three complementary </a:t>
            </a:r>
            <a:r>
              <a:rPr lang="en-US" sz="1400" dirty="0">
                <a:solidFill>
                  <a:schemeClr val="bg1">
                    <a:lumMod val="65000"/>
                  </a:schemeClr>
                </a:solidFill>
              </a:rPr>
              <a:t>s</a:t>
            </a:r>
            <a:r>
              <a:rPr lang="en-US" sz="1400" dirty="0" smtClean="0">
                <a:solidFill>
                  <a:schemeClr val="bg1">
                    <a:lumMod val="65000"/>
                  </a:schemeClr>
                </a:solidFill>
              </a:rPr>
              <a:t>ections</a:t>
            </a:r>
          </a:p>
          <a:p>
            <a:pPr marL="742950" lvl="1" indent="-168275">
              <a:buFont typeface="Arial" panose="020B0604020202020204" pitchFamily="34" charset="0"/>
              <a:buChar char="•"/>
            </a:pPr>
            <a:r>
              <a:rPr lang="en-US" sz="1400" dirty="0" smtClean="0">
                <a:solidFill>
                  <a:schemeClr val="bg1">
                    <a:lumMod val="65000"/>
                  </a:schemeClr>
                </a:solidFill>
              </a:rPr>
              <a:t>Biological process</a:t>
            </a:r>
          </a:p>
          <a:p>
            <a:pPr marL="742950" lvl="1" indent="-168275">
              <a:buFont typeface="Arial" panose="020B0604020202020204" pitchFamily="34" charset="0"/>
              <a:buChar char="•"/>
            </a:pPr>
            <a:r>
              <a:rPr lang="en-US" sz="1400" dirty="0" smtClean="0">
                <a:solidFill>
                  <a:schemeClr val="bg1">
                    <a:lumMod val="65000"/>
                  </a:schemeClr>
                </a:solidFill>
              </a:rPr>
              <a:t>Molecular function</a:t>
            </a:r>
          </a:p>
          <a:p>
            <a:pPr marL="742950" lvl="1" indent="-168275">
              <a:buFont typeface="Arial" panose="020B0604020202020204" pitchFamily="34" charset="0"/>
              <a:buChar char="•"/>
            </a:pPr>
            <a:r>
              <a:rPr lang="en-US" sz="1400" dirty="0" smtClean="0">
                <a:solidFill>
                  <a:schemeClr val="bg1">
                    <a:lumMod val="65000"/>
                  </a:schemeClr>
                </a:solidFill>
              </a:rPr>
              <a:t>Cellular localization</a:t>
            </a:r>
          </a:p>
          <a:p>
            <a:pPr marL="288925" lvl="1" indent="-168275">
              <a:buFont typeface="Arial" panose="020B0604020202020204" pitchFamily="34" charset="0"/>
              <a:buChar char="•"/>
            </a:pPr>
            <a:r>
              <a:rPr lang="en-US" sz="1400" dirty="0" smtClean="0">
                <a:solidFill>
                  <a:schemeClr val="accent1">
                    <a:lumMod val="75000"/>
                  </a:schemeClr>
                </a:solidFill>
              </a:rPr>
              <a:t>Each </a:t>
            </a:r>
            <a:r>
              <a:rPr lang="en-US" sz="1400" dirty="0">
                <a:solidFill>
                  <a:schemeClr val="accent1">
                    <a:lumMod val="75000"/>
                  </a:schemeClr>
                </a:solidFill>
              </a:rPr>
              <a:t>GO term is backed up by </a:t>
            </a:r>
            <a:r>
              <a:rPr lang="en-US" sz="1400" dirty="0" smtClean="0">
                <a:solidFill>
                  <a:schemeClr val="accent1">
                    <a:lumMod val="75000"/>
                  </a:schemeClr>
                </a:solidFill>
              </a:rPr>
              <a:t>evidence</a:t>
            </a:r>
          </a:p>
          <a:p>
            <a:pPr marL="746125" lvl="1" indent="-168275">
              <a:buFont typeface="Arial" panose="020B0604020202020204" pitchFamily="34" charset="0"/>
              <a:buChar char="•"/>
            </a:pPr>
            <a:r>
              <a:rPr lang="en-US" sz="1400" dirty="0" smtClean="0">
                <a:solidFill>
                  <a:schemeClr val="accent1">
                    <a:lumMod val="75000"/>
                  </a:schemeClr>
                </a:solidFill>
              </a:rPr>
              <a:t>Experimental evidence</a:t>
            </a:r>
          </a:p>
          <a:p>
            <a:pPr marL="746125" lvl="1" indent="-168275">
              <a:buFont typeface="Arial" panose="020B0604020202020204" pitchFamily="34" charset="0"/>
              <a:buChar char="•"/>
            </a:pPr>
            <a:r>
              <a:rPr lang="en-US" sz="1400" dirty="0" smtClean="0">
                <a:solidFill>
                  <a:schemeClr val="accent1">
                    <a:lumMod val="75000"/>
                  </a:schemeClr>
                </a:solidFill>
              </a:rPr>
              <a:t>Sequence similarity</a:t>
            </a:r>
          </a:p>
          <a:p>
            <a:pPr marL="746125" lvl="1" indent="-168275">
              <a:buFont typeface="Arial" panose="020B0604020202020204" pitchFamily="34" charset="0"/>
              <a:buChar char="•"/>
            </a:pPr>
            <a:r>
              <a:rPr lang="en-US" sz="1400" dirty="0" smtClean="0">
                <a:solidFill>
                  <a:schemeClr val="accent1">
                    <a:lumMod val="75000"/>
                  </a:schemeClr>
                </a:solidFill>
              </a:rPr>
              <a:t>Curator’s inference</a:t>
            </a:r>
          </a:p>
          <a:p>
            <a:pPr marL="746125" lvl="1" indent="-168275">
              <a:buFont typeface="Arial" panose="020B0604020202020204" pitchFamily="34" charset="0"/>
              <a:buChar char="•"/>
            </a:pPr>
            <a:r>
              <a:rPr lang="en-US" sz="1400" dirty="0" smtClean="0">
                <a:solidFill>
                  <a:schemeClr val="accent1">
                    <a:lumMod val="75000"/>
                  </a:schemeClr>
                </a:solidFill>
              </a:rPr>
              <a:t>.....</a:t>
            </a:r>
          </a:p>
          <a:p>
            <a:pPr marL="288925" lvl="1" indent="-168275">
              <a:buFont typeface="Arial" panose="020B0604020202020204" pitchFamily="34" charset="0"/>
              <a:buChar char="•"/>
            </a:pPr>
            <a:endParaRPr lang="en-US" sz="1400" dirty="0">
              <a:solidFill>
                <a:schemeClr val="accent1">
                  <a:lumMod val="75000"/>
                </a:schemeClr>
              </a:solidFill>
            </a:endParaRPr>
          </a:p>
          <a:p>
            <a:pPr marL="742950" lvl="1" indent="-168275">
              <a:buFont typeface="Arial" panose="020B0604020202020204" pitchFamily="34" charset="0"/>
              <a:buChar char="•"/>
            </a:pPr>
            <a:endParaRPr lang="en-US" sz="1400" dirty="0" smtClean="0">
              <a:solidFill>
                <a:schemeClr val="bg1">
                  <a:lumMod val="65000"/>
                </a:schemeClr>
              </a:solidFill>
            </a:endParaRPr>
          </a:p>
        </p:txBody>
      </p:sp>
      <p:sp>
        <p:nvSpPr>
          <p:cNvPr id="20" name="TextBox 19"/>
          <p:cNvSpPr txBox="1"/>
          <p:nvPr/>
        </p:nvSpPr>
        <p:spPr>
          <a:xfrm>
            <a:off x="8206154" y="3055712"/>
            <a:ext cx="3796873" cy="461665"/>
          </a:xfrm>
          <a:prstGeom prst="rect">
            <a:avLst/>
          </a:prstGeom>
          <a:noFill/>
        </p:spPr>
        <p:txBody>
          <a:bodyPr wrap="none" rtlCol="0">
            <a:spAutoFit/>
          </a:bodyPr>
          <a:lstStyle/>
          <a:p>
            <a:r>
              <a:rPr lang="en-US" sz="2400" dirty="0" smtClean="0">
                <a:solidFill>
                  <a:schemeClr val="accent1">
                    <a:lumMod val="75000"/>
                  </a:schemeClr>
                </a:solidFill>
              </a:rPr>
              <a:t>Gene Ontology Annotation</a:t>
            </a:r>
            <a:endParaRPr lang="en-US" sz="2400" dirty="0">
              <a:solidFill>
                <a:schemeClr val="accent1">
                  <a:lumMod val="75000"/>
                </a:schemeClr>
              </a:solidFill>
            </a:endParaRPr>
          </a:p>
        </p:txBody>
      </p:sp>
      <p:sp>
        <p:nvSpPr>
          <p:cNvPr id="22" name="TextBox 21"/>
          <p:cNvSpPr txBox="1"/>
          <p:nvPr/>
        </p:nvSpPr>
        <p:spPr>
          <a:xfrm>
            <a:off x="8206154" y="2021453"/>
            <a:ext cx="3836307" cy="738664"/>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What does a protein do in a cell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missing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altered ?</a:t>
            </a:r>
            <a:endParaRPr lang="en-US" sz="1400" dirty="0">
              <a:solidFill>
                <a:schemeClr val="accent1">
                  <a:lumMod val="75000"/>
                </a:schemeClr>
              </a:solidFill>
            </a:endParaRPr>
          </a:p>
        </p:txBody>
      </p:sp>
      <p:sp>
        <p:nvSpPr>
          <p:cNvPr id="23" name="TextBox 22"/>
          <p:cNvSpPr txBox="1"/>
          <p:nvPr/>
        </p:nvSpPr>
        <p:spPr>
          <a:xfrm>
            <a:off x="8182708" y="1571511"/>
            <a:ext cx="1366080" cy="461665"/>
          </a:xfrm>
          <a:prstGeom prst="rect">
            <a:avLst/>
          </a:prstGeom>
          <a:noFill/>
        </p:spPr>
        <p:txBody>
          <a:bodyPr wrap="none" rtlCol="0">
            <a:spAutoFit/>
          </a:bodyPr>
          <a:lstStyle/>
          <a:p>
            <a:r>
              <a:rPr lang="en-US" sz="2400" dirty="0" smtClean="0">
                <a:solidFill>
                  <a:schemeClr val="accent1">
                    <a:lumMod val="75000"/>
                  </a:schemeClr>
                </a:solidFill>
              </a:rPr>
              <a:t>Function</a:t>
            </a:r>
            <a:endParaRPr lang="en-US" sz="2400" dirty="0">
              <a:solidFill>
                <a:schemeClr val="accent1">
                  <a:lumMod val="75000"/>
                </a:schemeClr>
              </a:solidFill>
            </a:endParaRPr>
          </a:p>
        </p:txBody>
      </p:sp>
    </p:spTree>
    <p:extLst>
      <p:ext uri="{BB962C8B-B14F-4D97-AF65-F5344CB8AC3E}">
        <p14:creationId xmlns:p14="http://schemas.microsoft.com/office/powerpoint/2010/main" val="37706957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37924" y="3013502"/>
            <a:ext cx="6316153" cy="830997"/>
          </a:xfrm>
          <a:prstGeom prst="rect">
            <a:avLst/>
          </a:prstGeom>
          <a:noFill/>
        </p:spPr>
        <p:txBody>
          <a:bodyPr wrap="none" rtlCol="0">
            <a:spAutoFit/>
          </a:bodyPr>
          <a:lstStyle/>
          <a:p>
            <a:r>
              <a:rPr lang="en-US" sz="4800" dirty="0" smtClean="0">
                <a:solidFill>
                  <a:schemeClr val="accent1">
                    <a:lumMod val="75000"/>
                  </a:schemeClr>
                </a:solidFill>
                <a:latin typeface="Arial" panose="020B0604020202020204" pitchFamily="34" charset="0"/>
                <a:cs typeface="Arial" panose="020B0604020202020204" pitchFamily="34" charset="0"/>
              </a:rPr>
              <a:t>Experimental Methods</a:t>
            </a:r>
            <a:endParaRPr lang="en-US" sz="48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60303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6981398"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Caveats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grpSp>
        <p:nvGrpSpPr>
          <p:cNvPr id="9" name="Group 8"/>
          <p:cNvGrpSpPr/>
          <p:nvPr/>
        </p:nvGrpSpPr>
        <p:grpSpPr>
          <a:xfrm>
            <a:off x="913925" y="1122120"/>
            <a:ext cx="9870603" cy="1590550"/>
            <a:chOff x="913925" y="1122120"/>
            <a:chExt cx="9870603" cy="1590550"/>
          </a:xfrm>
        </p:grpSpPr>
        <p:sp>
          <p:nvSpPr>
            <p:cNvPr id="3" name="TextBox 2"/>
            <p:cNvSpPr txBox="1"/>
            <p:nvPr/>
          </p:nvSpPr>
          <p:spPr>
            <a:xfrm>
              <a:off x="2254629" y="2066339"/>
              <a:ext cx="8529899" cy="646331"/>
            </a:xfrm>
            <a:prstGeom prst="rect">
              <a:avLst/>
            </a:prstGeom>
            <a:noFill/>
          </p:spPr>
          <p:txBody>
            <a:bodyPr wrap="none" rtlCol="0">
              <a:spAutoFit/>
            </a:bodyPr>
            <a:lstStyle/>
            <a:p>
              <a:pPr marL="288925" indent="-285750">
                <a:buFont typeface="Wingdings" panose="05000000000000000000" pitchFamily="2" charset="2"/>
                <a:buChar char="q"/>
              </a:pPr>
              <a:r>
                <a:rPr lang="en-US" dirty="0" smtClean="0">
                  <a:solidFill>
                    <a:schemeClr val="accent1">
                      <a:lumMod val="75000"/>
                    </a:schemeClr>
                  </a:solidFill>
                </a:rPr>
                <a:t>Experimental conditions matter (ionic strength, pH, temperature, cofactors, </a:t>
              </a:r>
              <a:r>
                <a:rPr lang="en-US" dirty="0" err="1" smtClean="0">
                  <a:solidFill>
                    <a:schemeClr val="accent1">
                      <a:lumMod val="75000"/>
                    </a:schemeClr>
                  </a:solidFill>
                </a:rPr>
                <a:t>etc</a:t>
              </a:r>
              <a:r>
                <a:rPr lang="en-US" dirty="0" smtClean="0">
                  <a:solidFill>
                    <a:schemeClr val="accent1">
                      <a:lumMod val="75000"/>
                    </a:schemeClr>
                  </a:solidFill>
                </a:rPr>
                <a:t>)</a:t>
              </a:r>
            </a:p>
            <a:p>
              <a:pPr marL="288925" indent="-285750">
                <a:buFont typeface="Wingdings" panose="05000000000000000000" pitchFamily="2" charset="2"/>
                <a:buChar char="q"/>
              </a:pPr>
              <a:r>
                <a:rPr lang="en-US" dirty="0" smtClean="0">
                  <a:solidFill>
                    <a:schemeClr val="accent1">
                      <a:lumMod val="75000"/>
                    </a:schemeClr>
                  </a:solidFill>
                </a:rPr>
                <a:t>Possible cellular compartment and tissue specificity</a:t>
              </a:r>
            </a:p>
          </p:txBody>
        </p:sp>
        <p:sp>
          <p:nvSpPr>
            <p:cNvPr id="4" name="TextBox 3"/>
            <p:cNvSpPr txBox="1"/>
            <p:nvPr/>
          </p:nvSpPr>
          <p:spPr>
            <a:xfrm>
              <a:off x="913925" y="1122120"/>
              <a:ext cx="9112471" cy="954107"/>
            </a:xfrm>
            <a:prstGeom prst="rect">
              <a:avLst/>
            </a:prstGeom>
            <a:noFill/>
          </p:spPr>
          <p:txBody>
            <a:bodyPr wrap="square" rtlCol="0">
              <a:spAutoFit/>
            </a:bodyPr>
            <a:lstStyle/>
            <a:p>
              <a:pPr marL="228600" indent="-228600">
                <a:buFont typeface="Arial" panose="020B0604020202020204" pitchFamily="34" charset="0"/>
                <a:buChar char="•"/>
              </a:pPr>
              <a:r>
                <a:rPr lang="en-US" sz="2800" dirty="0" smtClean="0">
                  <a:solidFill>
                    <a:schemeClr val="accent1">
                      <a:lumMod val="75000"/>
                    </a:schemeClr>
                  </a:solidFill>
                </a:rPr>
                <a:t>Protein interactions are determined by 3D structure of a folded protein chain</a:t>
              </a:r>
              <a:endParaRPr lang="en-US" sz="2800" dirty="0">
                <a:solidFill>
                  <a:schemeClr val="accent1">
                    <a:lumMod val="75000"/>
                  </a:schemeClr>
                </a:solidFill>
              </a:endParaRPr>
            </a:p>
          </p:txBody>
        </p:sp>
      </p:grpSp>
      <p:grpSp>
        <p:nvGrpSpPr>
          <p:cNvPr id="10" name="Group 9"/>
          <p:cNvGrpSpPr/>
          <p:nvPr/>
        </p:nvGrpSpPr>
        <p:grpSpPr>
          <a:xfrm>
            <a:off x="913925" y="3077293"/>
            <a:ext cx="10173175" cy="1291772"/>
            <a:chOff x="913925" y="2905843"/>
            <a:chExt cx="10173175" cy="1291772"/>
          </a:xfrm>
        </p:grpSpPr>
        <p:sp>
          <p:nvSpPr>
            <p:cNvPr id="5" name="TextBox 4"/>
            <p:cNvSpPr txBox="1"/>
            <p:nvPr/>
          </p:nvSpPr>
          <p:spPr>
            <a:xfrm>
              <a:off x="913925" y="2905843"/>
              <a:ext cx="10173175" cy="954107"/>
            </a:xfrm>
            <a:prstGeom prst="rect">
              <a:avLst/>
            </a:prstGeom>
            <a:noFill/>
          </p:spPr>
          <p:txBody>
            <a:bodyPr wrap="square" rtlCol="0">
              <a:spAutoFit/>
            </a:bodyPr>
            <a:lstStyle/>
            <a:p>
              <a:pPr marL="228600" indent="-228600">
                <a:buFont typeface="Arial" panose="020B0604020202020204" pitchFamily="34" charset="0"/>
                <a:buChar char="•"/>
              </a:pPr>
              <a:r>
                <a:rPr lang="en-US" sz="2800" dirty="0" smtClean="0">
                  <a:solidFill>
                    <a:schemeClr val="accent1">
                      <a:lumMod val="75000"/>
                    </a:schemeClr>
                  </a:solidFill>
                </a:rPr>
                <a:t>Protein interactions might be modulated by post-translational modifications</a:t>
              </a:r>
              <a:endParaRPr lang="en-US" sz="2800" dirty="0">
                <a:solidFill>
                  <a:schemeClr val="accent1">
                    <a:lumMod val="75000"/>
                  </a:schemeClr>
                </a:solidFill>
              </a:endParaRPr>
            </a:p>
          </p:txBody>
        </p:sp>
        <p:sp>
          <p:nvSpPr>
            <p:cNvPr id="6" name="TextBox 5"/>
            <p:cNvSpPr txBox="1"/>
            <p:nvPr/>
          </p:nvSpPr>
          <p:spPr>
            <a:xfrm>
              <a:off x="2254629" y="3828283"/>
              <a:ext cx="5285421" cy="369332"/>
            </a:xfrm>
            <a:prstGeom prst="rect">
              <a:avLst/>
            </a:prstGeom>
            <a:noFill/>
          </p:spPr>
          <p:txBody>
            <a:bodyPr wrap="none" rtlCol="0">
              <a:spAutoFit/>
            </a:bodyPr>
            <a:lstStyle/>
            <a:p>
              <a:pPr marL="288925" indent="-285750">
                <a:buFont typeface="Wingdings" panose="05000000000000000000" pitchFamily="2" charset="2"/>
                <a:buChar char="q"/>
              </a:pPr>
              <a:r>
                <a:rPr lang="en-US" dirty="0" smtClean="0">
                  <a:solidFill>
                    <a:schemeClr val="accent1">
                      <a:lumMod val="75000"/>
                    </a:schemeClr>
                  </a:solidFill>
                </a:rPr>
                <a:t>Phosphorylation, methylation, </a:t>
              </a:r>
              <a:r>
                <a:rPr lang="en-US" dirty="0" err="1" smtClean="0">
                  <a:solidFill>
                    <a:schemeClr val="accent1">
                      <a:lumMod val="75000"/>
                    </a:schemeClr>
                  </a:solidFill>
                </a:rPr>
                <a:t>etc</a:t>
              </a:r>
              <a:r>
                <a:rPr lang="en-US" dirty="0" smtClean="0">
                  <a:solidFill>
                    <a:schemeClr val="accent1">
                      <a:lumMod val="75000"/>
                    </a:schemeClr>
                  </a:solidFill>
                </a:rPr>
                <a:t>  might matter</a:t>
              </a:r>
            </a:p>
          </p:txBody>
        </p:sp>
      </p:grpSp>
      <p:grpSp>
        <p:nvGrpSpPr>
          <p:cNvPr id="11" name="Group 10"/>
          <p:cNvGrpSpPr/>
          <p:nvPr/>
        </p:nvGrpSpPr>
        <p:grpSpPr>
          <a:xfrm>
            <a:off x="913925" y="5081353"/>
            <a:ext cx="10173175" cy="861151"/>
            <a:chOff x="913925" y="4464133"/>
            <a:chExt cx="10173175" cy="861151"/>
          </a:xfrm>
        </p:grpSpPr>
        <p:sp>
          <p:nvSpPr>
            <p:cNvPr id="7" name="TextBox 6"/>
            <p:cNvSpPr txBox="1"/>
            <p:nvPr/>
          </p:nvSpPr>
          <p:spPr>
            <a:xfrm>
              <a:off x="913925" y="4464133"/>
              <a:ext cx="10173175"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smtClean="0">
                  <a:solidFill>
                    <a:schemeClr val="accent1">
                      <a:lumMod val="75000"/>
                    </a:schemeClr>
                  </a:solidFill>
                </a:rPr>
                <a:t>Protein interactions might be transient</a:t>
              </a:r>
              <a:endParaRPr lang="en-US" sz="2800" dirty="0">
                <a:solidFill>
                  <a:schemeClr val="accent1">
                    <a:lumMod val="75000"/>
                  </a:schemeClr>
                </a:solidFill>
              </a:endParaRPr>
            </a:p>
          </p:txBody>
        </p:sp>
        <p:sp>
          <p:nvSpPr>
            <p:cNvPr id="8" name="TextBox 7"/>
            <p:cNvSpPr txBox="1"/>
            <p:nvPr/>
          </p:nvSpPr>
          <p:spPr>
            <a:xfrm>
              <a:off x="2254629" y="4955952"/>
              <a:ext cx="8158003" cy="369332"/>
            </a:xfrm>
            <a:prstGeom prst="rect">
              <a:avLst/>
            </a:prstGeom>
            <a:noFill/>
          </p:spPr>
          <p:txBody>
            <a:bodyPr wrap="none" rtlCol="0">
              <a:spAutoFit/>
            </a:bodyPr>
            <a:lstStyle/>
            <a:p>
              <a:pPr marL="288925" indent="-285750">
                <a:buFont typeface="Wingdings" panose="05000000000000000000" pitchFamily="2" charset="2"/>
                <a:buChar char="q"/>
              </a:pPr>
              <a:r>
                <a:rPr lang="en-US" dirty="0" smtClean="0">
                  <a:solidFill>
                    <a:schemeClr val="accent1">
                      <a:lumMod val="75000"/>
                    </a:schemeClr>
                  </a:solidFill>
                </a:rPr>
                <a:t>Life-cycle, cell-cycle, stimuli response, </a:t>
              </a:r>
              <a:r>
                <a:rPr lang="en-US" dirty="0" err="1" smtClean="0">
                  <a:solidFill>
                    <a:schemeClr val="accent1">
                      <a:lumMod val="75000"/>
                    </a:schemeClr>
                  </a:solidFill>
                </a:rPr>
                <a:t>etc</a:t>
              </a:r>
              <a:r>
                <a:rPr lang="en-US" dirty="0" smtClean="0">
                  <a:solidFill>
                    <a:schemeClr val="accent1">
                      <a:lumMod val="75000"/>
                    </a:schemeClr>
                  </a:solidFill>
                </a:rPr>
                <a:t> might modify interaction patterns</a:t>
              </a:r>
            </a:p>
          </p:txBody>
        </p:sp>
      </p:grpSp>
    </p:spTree>
    <p:extLst>
      <p:ext uri="{BB962C8B-B14F-4D97-AF65-F5344CB8AC3E}">
        <p14:creationId xmlns:p14="http://schemas.microsoft.com/office/powerpoint/2010/main" val="398750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39557" y="891467"/>
            <a:ext cx="4589384" cy="5188868"/>
          </a:xfrm>
          <a:prstGeom prst="rect">
            <a:avLst/>
          </a:prstGeom>
        </p:spPr>
      </p:pic>
      <p:sp>
        <p:nvSpPr>
          <p:cNvPr id="2" name="TextBox 1"/>
          <p:cNvSpPr txBox="1"/>
          <p:nvPr/>
        </p:nvSpPr>
        <p:spPr>
          <a:xfrm>
            <a:off x="97376" y="83841"/>
            <a:ext cx="731482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Examples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6208296" y="4465158"/>
            <a:ext cx="5418222" cy="2031325"/>
          </a:xfrm>
          <a:prstGeom prst="rect">
            <a:avLst/>
          </a:prstGeom>
          <a:noFill/>
        </p:spPr>
        <p:txBody>
          <a:bodyPr wrap="squar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Native (chicken) complex purified from heart mitochondria</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Structure determined by X-ray crystallography to 3.0A</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9 (out of 11) subunits identified/localized, at least partially, within the structure</a:t>
            </a:r>
          </a:p>
          <a:p>
            <a:pPr marL="285750" indent="-169863">
              <a:buFont typeface="Arial" panose="020B0604020202020204" pitchFamily="34" charset="0"/>
              <a:buChar char="•"/>
            </a:pPr>
            <a:endParaRPr lang="en-US" dirty="0" smtClean="0">
              <a:solidFill>
                <a:schemeClr val="accent1">
                  <a:lumMod val="75000"/>
                </a:schemeClr>
              </a:solidFill>
              <a:latin typeface="Arial" panose="020B0604020202020204" pitchFamily="34" charset="0"/>
              <a:cs typeface="Arial" panose="020B0604020202020204" pitchFamily="34" charset="0"/>
            </a:endParaRPr>
          </a:p>
        </p:txBody>
      </p:sp>
      <p:sp>
        <p:nvSpPr>
          <p:cNvPr id="14" name="TextBox 13"/>
          <p:cNvSpPr txBox="1"/>
          <p:nvPr/>
        </p:nvSpPr>
        <p:spPr>
          <a:xfrm>
            <a:off x="406402" y="6011337"/>
            <a:ext cx="4303821"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smtClean="0">
                <a:solidFill>
                  <a:schemeClr val="accent1">
                    <a:lumMod val="75000"/>
                  </a:schemeClr>
                </a:solidFill>
                <a:latin typeface="Arial Narrow" panose="020B0606020202030204" pitchFamily="34" charset="0"/>
              </a:rPr>
              <a:t>Zhang </a:t>
            </a:r>
            <a:r>
              <a:rPr lang="en-US" sz="1600" i="1" dirty="0" smtClean="0">
                <a:solidFill>
                  <a:schemeClr val="accent1">
                    <a:lumMod val="75000"/>
                  </a:schemeClr>
                </a:solidFill>
                <a:latin typeface="Arial Narrow" panose="020B0606020202030204" pitchFamily="34" charset="0"/>
              </a:rPr>
              <a:t>et al. </a:t>
            </a:r>
            <a:r>
              <a:rPr lang="en-US" sz="1600" dirty="0" smtClean="0">
                <a:solidFill>
                  <a:schemeClr val="accent1">
                    <a:lumMod val="75000"/>
                  </a:schemeClr>
                </a:solidFill>
                <a:latin typeface="Arial Narrow" panose="020B0606020202030204" pitchFamily="34" charset="0"/>
              </a:rPr>
              <a:t>Nature 392:677-684(1998); PMID: 9565029</a:t>
            </a:r>
            <a:endParaRPr lang="en-US" sz="1600" dirty="0">
              <a:solidFill>
                <a:schemeClr val="accent1">
                  <a:lumMod val="75000"/>
                </a:schemeClr>
              </a:solidFill>
              <a:latin typeface="Arial Narrow" panose="020B0606020202030204" pitchFamily="34" charset="0"/>
            </a:endParaRPr>
          </a:p>
        </p:txBody>
      </p:sp>
      <p:grpSp>
        <p:nvGrpSpPr>
          <p:cNvPr id="7" name="Group 6"/>
          <p:cNvGrpSpPr/>
          <p:nvPr/>
        </p:nvGrpSpPr>
        <p:grpSpPr>
          <a:xfrm>
            <a:off x="4546938" y="999690"/>
            <a:ext cx="3135819" cy="3256108"/>
            <a:chOff x="6712623" y="975627"/>
            <a:chExt cx="3135819" cy="3256108"/>
          </a:xfrm>
        </p:grpSpPr>
        <p:pic>
          <p:nvPicPr>
            <p:cNvPr id="5" name="Picture 4"/>
            <p:cNvPicPr>
              <a:picLocks noChangeAspect="1"/>
            </p:cNvPicPr>
            <p:nvPr/>
          </p:nvPicPr>
          <p:blipFill>
            <a:blip r:embed="rId4"/>
            <a:stretch>
              <a:fillRect/>
            </a:stretch>
          </p:blipFill>
          <p:spPr>
            <a:xfrm>
              <a:off x="6712623" y="975627"/>
              <a:ext cx="3135819" cy="324407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6" name="TextBox 5"/>
            <p:cNvSpPr txBox="1"/>
            <p:nvPr/>
          </p:nvSpPr>
          <p:spPr>
            <a:xfrm>
              <a:off x="6712623" y="3862403"/>
              <a:ext cx="1695785" cy="369332"/>
            </a:xfrm>
            <a:prstGeom prst="rect">
              <a:avLst/>
            </a:prstGeom>
            <a:noFill/>
          </p:spPr>
          <p:txBody>
            <a:bodyPr wrap="none" rtlCol="0">
              <a:spAutoFit/>
            </a:bodyPr>
            <a:lstStyle/>
            <a:p>
              <a:r>
                <a:rPr lang="en-US" dirty="0">
                  <a:solidFill>
                    <a:schemeClr val="bg1"/>
                  </a:solidFill>
                </a:rPr>
                <a:t>E</a:t>
              </a:r>
              <a:r>
                <a:rPr lang="en-US" dirty="0" smtClean="0">
                  <a:solidFill>
                    <a:schemeClr val="bg1"/>
                  </a:solidFill>
                </a:rPr>
                <a:t>lectron density</a:t>
              </a:r>
              <a:endParaRPr lang="en-US" dirty="0">
                <a:solidFill>
                  <a:schemeClr val="bg1"/>
                </a:solidFill>
              </a:endParaRPr>
            </a:p>
          </p:txBody>
        </p:sp>
      </p:grpSp>
      <p:sp>
        <p:nvSpPr>
          <p:cNvPr id="15" name="Rectangle 14"/>
          <p:cNvSpPr/>
          <p:nvPr/>
        </p:nvSpPr>
        <p:spPr>
          <a:xfrm>
            <a:off x="3854338" y="5624686"/>
            <a:ext cx="1162498" cy="307777"/>
          </a:xfrm>
          <a:prstGeom prst="rect">
            <a:avLst/>
          </a:prstGeom>
        </p:spPr>
        <p:txBody>
          <a:bodyPr wrap="none">
            <a:spAutoFit/>
          </a:bodyPr>
          <a:lstStyle/>
          <a:p>
            <a:r>
              <a:rPr lang="en-US" sz="1400" b="1" dirty="0" smtClean="0">
                <a:latin typeface="Arial" panose="020B0604020202020204" pitchFamily="34" charset="0"/>
                <a:cs typeface="Arial" panose="020B0604020202020204" pitchFamily="34" charset="0"/>
              </a:rPr>
              <a:t>PDB: 1BCC</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63365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731482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Examples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6026824" y="2069311"/>
            <a:ext cx="5138482" cy="2862322"/>
          </a:xfrm>
          <a:prstGeom prst="rect">
            <a:avLst/>
          </a:prstGeom>
          <a:noFill/>
        </p:spPr>
        <p:txBody>
          <a:bodyPr wrap="squar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Fusion of a fragment of human </a:t>
            </a:r>
            <a:r>
              <a:rPr lang="en-US" dirty="0" smtClean="0">
                <a:solidFill>
                  <a:schemeClr val="accent1">
                    <a:lumMod val="75000"/>
                  </a:schemeClr>
                </a:solidFill>
                <a:latin typeface="Symbol" panose="05050102010706020507" pitchFamily="18" charset="2"/>
                <a:cs typeface="Arial" panose="020B0604020202020204" pitchFamily="34" charset="0"/>
              </a:rPr>
              <a:t>b</a:t>
            </a:r>
            <a:r>
              <a:rPr lang="en-US" baseline="-25000" dirty="0" smtClean="0">
                <a:solidFill>
                  <a:schemeClr val="accent1">
                    <a:lumMod val="75000"/>
                  </a:schemeClr>
                </a:solidFill>
                <a:latin typeface="Arial" panose="020B0604020202020204" pitchFamily="34" charset="0"/>
                <a:cs typeface="Arial" panose="020B0604020202020204" pitchFamily="34" charset="0"/>
              </a:rPr>
              <a:t>2</a:t>
            </a:r>
            <a:r>
              <a:rPr lang="en-US" dirty="0" smtClean="0">
                <a:solidFill>
                  <a:schemeClr val="accent1">
                    <a:lumMod val="75000"/>
                  </a:schemeClr>
                </a:solidFill>
                <a:latin typeface="Arial" panose="020B0604020202020204" pitchFamily="34" charset="0"/>
                <a:cs typeface="Arial" panose="020B0604020202020204" pitchFamily="34" charset="0"/>
              </a:rPr>
              <a:t>-AR with lysozyme fusion expressed in insect (Sf9) cells</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G</a:t>
            </a:r>
            <a:r>
              <a:rPr lang="en-US" dirty="0" smtClean="0">
                <a:solidFill>
                  <a:schemeClr val="accent1">
                    <a:lumMod val="75000"/>
                  </a:schemeClr>
                </a:solidFill>
                <a:latin typeface="Symbol" panose="05050102010706020507" pitchFamily="18" charset="2"/>
                <a:cs typeface="Arial" panose="020B0604020202020204" pitchFamily="34" charset="0"/>
              </a:rPr>
              <a:t>a</a:t>
            </a:r>
            <a:r>
              <a:rPr lang="en-US" dirty="0" smtClean="0">
                <a:solidFill>
                  <a:schemeClr val="accent1">
                    <a:lumMod val="75000"/>
                  </a:schemeClr>
                </a:solidFill>
                <a:latin typeface="Arial" panose="020B0604020202020204" pitchFamily="34" charset="0"/>
                <a:cs typeface="Arial" panose="020B0604020202020204" pitchFamily="34" charset="0"/>
              </a:rPr>
              <a:t>s</a:t>
            </a:r>
            <a:r>
              <a:rPr lang="en-US" baseline="-25000" dirty="0" smtClean="0">
                <a:solidFill>
                  <a:schemeClr val="accent1">
                    <a:lumMod val="75000"/>
                  </a:schemeClr>
                </a:solidFill>
                <a:latin typeface="Arial" panose="020B0604020202020204" pitchFamily="34" charset="0"/>
                <a:cs typeface="Arial" panose="020B0604020202020204" pitchFamily="34" charset="0"/>
              </a:rPr>
              <a:t> </a:t>
            </a:r>
            <a:r>
              <a:rPr lang="en-US" dirty="0" smtClean="0">
                <a:solidFill>
                  <a:schemeClr val="accent1">
                    <a:lumMod val="75000"/>
                  </a:schemeClr>
                </a:solidFill>
                <a:latin typeface="Arial" panose="020B0604020202020204" pitchFamily="34" charset="0"/>
                <a:cs typeface="Arial" panose="020B0604020202020204" pitchFamily="34" charset="0"/>
              </a:rPr>
              <a:t>(bovine), G</a:t>
            </a:r>
            <a:r>
              <a:rPr lang="en-US" dirty="0" smtClean="0">
                <a:solidFill>
                  <a:schemeClr val="accent1">
                    <a:lumMod val="75000"/>
                  </a:schemeClr>
                </a:solidFill>
                <a:latin typeface="Symbol" panose="05050102010706020507" pitchFamily="18" charset="2"/>
                <a:cs typeface="Arial" panose="020B0604020202020204" pitchFamily="34" charset="0"/>
              </a:rPr>
              <a:t>b</a:t>
            </a:r>
            <a:r>
              <a:rPr lang="en-US" baseline="-25000" dirty="0" smtClean="0">
                <a:solidFill>
                  <a:schemeClr val="accent1">
                    <a:lumMod val="75000"/>
                  </a:schemeClr>
                </a:solidFill>
                <a:latin typeface="Arial" panose="020B0604020202020204" pitchFamily="34" charset="0"/>
                <a:cs typeface="Arial" panose="020B0604020202020204" pitchFamily="34" charset="0"/>
              </a:rPr>
              <a:t>1</a:t>
            </a:r>
            <a:r>
              <a:rPr lang="en-US" dirty="0" smtClean="0">
                <a:solidFill>
                  <a:schemeClr val="accent1">
                    <a:lumMod val="75000"/>
                  </a:schemeClr>
                </a:solidFill>
                <a:latin typeface="Arial" panose="020B0604020202020204" pitchFamily="34" charset="0"/>
                <a:cs typeface="Arial" panose="020B0604020202020204" pitchFamily="34" charset="0"/>
              </a:rPr>
              <a:t> (rat, His-tagged) and G</a:t>
            </a:r>
            <a:r>
              <a:rPr lang="en-US" dirty="0" smtClean="0">
                <a:solidFill>
                  <a:schemeClr val="accent1">
                    <a:lumMod val="75000"/>
                  </a:schemeClr>
                </a:solidFill>
                <a:latin typeface="Symbol" panose="05050102010706020507" pitchFamily="18" charset="2"/>
                <a:cs typeface="Arial" panose="020B0604020202020204" pitchFamily="34" charset="0"/>
              </a:rPr>
              <a:t>g</a:t>
            </a:r>
            <a:r>
              <a:rPr lang="en-US" baseline="-25000" dirty="0" smtClean="0">
                <a:solidFill>
                  <a:schemeClr val="accent1">
                    <a:lumMod val="75000"/>
                  </a:schemeClr>
                </a:solidFill>
                <a:latin typeface="Arial" panose="020B0604020202020204" pitchFamily="34" charset="0"/>
                <a:cs typeface="Arial" panose="020B0604020202020204" pitchFamily="34" charset="0"/>
              </a:rPr>
              <a:t>2</a:t>
            </a:r>
            <a:r>
              <a:rPr lang="en-US" dirty="0" smtClean="0">
                <a:solidFill>
                  <a:schemeClr val="accent1">
                    <a:lumMod val="75000"/>
                  </a:schemeClr>
                </a:solidFill>
                <a:latin typeface="Arial" panose="020B0604020202020204" pitchFamily="34" charset="0"/>
                <a:cs typeface="Arial" panose="020B0604020202020204" pitchFamily="34" charset="0"/>
              </a:rPr>
              <a:t> (bovine) co-expressed  in insect (</a:t>
            </a:r>
            <a:r>
              <a:rPr lang="en-US" dirty="0" err="1" smtClean="0">
                <a:solidFill>
                  <a:schemeClr val="accent1">
                    <a:lumMod val="75000"/>
                  </a:schemeClr>
                </a:solidFill>
                <a:latin typeface="Arial" panose="020B0604020202020204" pitchFamily="34" charset="0"/>
                <a:cs typeface="Arial" panose="020B0604020202020204" pitchFamily="34" charset="0"/>
              </a:rPr>
              <a:t>HiFive</a:t>
            </a:r>
            <a:r>
              <a:rPr lang="en-US" dirty="0" smtClean="0">
                <a:solidFill>
                  <a:schemeClr val="accent1">
                    <a:lumMod val="75000"/>
                  </a:schemeClr>
                </a:solidFill>
                <a:latin typeface="Arial" panose="020B0604020202020204" pitchFamily="34" charset="0"/>
                <a:cs typeface="Arial" panose="020B0604020202020204" pitchFamily="34" charset="0"/>
              </a:rPr>
              <a:t>) cells </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Camel </a:t>
            </a:r>
            <a:r>
              <a:rPr lang="en-US" dirty="0" err="1">
                <a:solidFill>
                  <a:schemeClr val="accent1">
                    <a:lumMod val="75000"/>
                  </a:schemeClr>
                </a:solidFill>
                <a:latin typeface="Arial" panose="020B0604020202020204" pitchFamily="34" charset="0"/>
                <a:cs typeface="Arial" panose="020B0604020202020204" pitchFamily="34" charset="0"/>
              </a:rPr>
              <a:t>n</a:t>
            </a:r>
            <a:r>
              <a:rPr lang="en-US" dirty="0" err="1" smtClean="0">
                <a:solidFill>
                  <a:schemeClr val="accent1">
                    <a:lumMod val="75000"/>
                  </a:schemeClr>
                </a:solidFill>
                <a:latin typeface="Arial" panose="020B0604020202020204" pitchFamily="34" charset="0"/>
                <a:cs typeface="Arial" panose="020B0604020202020204" pitchFamily="34" charset="0"/>
              </a:rPr>
              <a:t>anobody</a:t>
            </a:r>
            <a:r>
              <a:rPr lang="en-US" dirty="0" smtClean="0">
                <a:solidFill>
                  <a:schemeClr val="accent1">
                    <a:lumMod val="75000"/>
                  </a:schemeClr>
                </a:solidFill>
                <a:latin typeface="Arial" panose="020B0604020202020204" pitchFamily="34" charset="0"/>
                <a:cs typeface="Arial" panose="020B0604020202020204" pitchFamily="34" charset="0"/>
              </a:rPr>
              <a:t> expressed in E. coli </a:t>
            </a:r>
          </a:p>
          <a:p>
            <a:pPr marL="285750" indent="-169863">
              <a:buFont typeface="Arial" panose="020B0604020202020204" pitchFamily="34" charset="0"/>
              <a:buChar char="•"/>
            </a:pPr>
            <a:r>
              <a:rPr lang="en-US" i="1" dirty="0" smtClean="0">
                <a:solidFill>
                  <a:schemeClr val="accent1">
                    <a:lumMod val="75000"/>
                  </a:schemeClr>
                </a:solidFill>
                <a:latin typeface="Arial" panose="020B0604020202020204" pitchFamily="34" charset="0"/>
                <a:cs typeface="Arial" panose="020B0604020202020204" pitchFamily="34" charset="0"/>
              </a:rPr>
              <a:t>In vitro </a:t>
            </a:r>
            <a:r>
              <a:rPr lang="en-US" dirty="0" smtClean="0">
                <a:solidFill>
                  <a:schemeClr val="accent1">
                    <a:lumMod val="75000"/>
                  </a:schemeClr>
                </a:solidFill>
                <a:latin typeface="Arial" panose="020B0604020202020204" pitchFamily="34" charset="0"/>
                <a:cs typeface="Arial" panose="020B0604020202020204" pitchFamily="34" charset="0"/>
              </a:rPr>
              <a:t>complex reconstitution</a:t>
            </a:r>
            <a:endParaRPr lang="en-US" dirty="0">
              <a:solidFill>
                <a:schemeClr val="accent1">
                  <a:lumMod val="75000"/>
                </a:schemeClr>
              </a:solidFill>
              <a:latin typeface="Arial" panose="020B0604020202020204" pitchFamily="34" charset="0"/>
              <a:cs typeface="Arial" panose="020B0604020202020204" pitchFamily="34" charset="0"/>
            </a:endParaRP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Structure determined by X-ray crystallography to 3.2A</a:t>
            </a:r>
          </a:p>
          <a:p>
            <a:pPr marL="115887"/>
            <a:endParaRPr lang="en-US" dirty="0" smtClean="0">
              <a:solidFill>
                <a:schemeClr val="accent1">
                  <a:lumMod val="75000"/>
                </a:schemeClr>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537073" y="916077"/>
            <a:ext cx="3625853" cy="516879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14" name="TextBox 13"/>
          <p:cNvSpPr txBox="1"/>
          <p:nvPr/>
        </p:nvSpPr>
        <p:spPr>
          <a:xfrm>
            <a:off x="406402" y="6011337"/>
            <a:ext cx="4888612"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smtClean="0">
                <a:solidFill>
                  <a:schemeClr val="accent1">
                    <a:lumMod val="75000"/>
                  </a:schemeClr>
                </a:solidFill>
                <a:latin typeface="Arial Narrow" panose="020B0606020202030204" pitchFamily="34" charset="0"/>
              </a:rPr>
              <a:t>Rassmussen</a:t>
            </a:r>
            <a:r>
              <a:rPr lang="en-US" sz="1600" dirty="0" smtClean="0">
                <a:solidFill>
                  <a:schemeClr val="accent1">
                    <a:lumMod val="75000"/>
                  </a:schemeClr>
                </a:solidFill>
                <a:latin typeface="Arial Narrow" panose="020B0606020202030204" pitchFamily="34" charset="0"/>
              </a:rPr>
              <a:t> </a:t>
            </a:r>
            <a:r>
              <a:rPr lang="en-US" sz="1600" i="1" dirty="0" smtClean="0">
                <a:solidFill>
                  <a:schemeClr val="accent1">
                    <a:lumMod val="75000"/>
                  </a:schemeClr>
                </a:solidFill>
                <a:latin typeface="Arial Narrow" panose="020B0606020202030204" pitchFamily="34" charset="0"/>
              </a:rPr>
              <a:t>et al. </a:t>
            </a:r>
            <a:r>
              <a:rPr lang="en-US" sz="1600" dirty="0" smtClean="0">
                <a:solidFill>
                  <a:schemeClr val="accent1">
                    <a:lumMod val="75000"/>
                  </a:schemeClr>
                </a:solidFill>
                <a:latin typeface="Arial Narrow" panose="020B0606020202030204" pitchFamily="34" charset="0"/>
              </a:rPr>
              <a:t>Nature 477:549-555(2011); PMID: 21772288</a:t>
            </a:r>
            <a:endParaRPr lang="en-US" sz="1600" dirty="0">
              <a:solidFill>
                <a:schemeClr val="accent1">
                  <a:lumMod val="75000"/>
                </a:schemeClr>
              </a:solidFill>
              <a:latin typeface="Arial Narrow" panose="020B0606020202030204" pitchFamily="34" charset="0"/>
            </a:endParaRPr>
          </a:p>
        </p:txBody>
      </p:sp>
      <p:sp>
        <p:nvSpPr>
          <p:cNvPr id="3" name="Rectangle 2"/>
          <p:cNvSpPr/>
          <p:nvPr/>
        </p:nvSpPr>
        <p:spPr>
          <a:xfrm>
            <a:off x="3051992" y="906083"/>
            <a:ext cx="1122423" cy="307777"/>
          </a:xfrm>
          <a:prstGeom prst="rect">
            <a:avLst/>
          </a:prstGeom>
        </p:spPr>
        <p:txBody>
          <a:bodyPr wrap="none">
            <a:spAutoFit/>
          </a:bodyPr>
          <a:lstStyle/>
          <a:p>
            <a:r>
              <a:rPr lang="en-US" sz="1400" b="1" dirty="0" smtClean="0">
                <a:latin typeface="Arial" panose="020B0604020202020204" pitchFamily="34" charset="0"/>
                <a:cs typeface="Arial" panose="020B0604020202020204" pitchFamily="34" charset="0"/>
              </a:rPr>
              <a:t>PDB: 3SN6</a:t>
            </a:r>
            <a:endParaRPr lang="en-US" sz="1400" b="1" dirty="0">
              <a:latin typeface="Arial" panose="020B0604020202020204" pitchFamily="34" charset="0"/>
              <a:cs typeface="Arial" panose="020B0604020202020204" pitchFamily="34" charset="0"/>
            </a:endParaRPr>
          </a:p>
        </p:txBody>
      </p:sp>
      <p:sp>
        <p:nvSpPr>
          <p:cNvPr id="5" name="Rectangle 4"/>
          <p:cNvSpPr/>
          <p:nvPr/>
        </p:nvSpPr>
        <p:spPr>
          <a:xfrm>
            <a:off x="561703" y="992777"/>
            <a:ext cx="627017" cy="509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42708" y="5723186"/>
            <a:ext cx="1122423" cy="307777"/>
          </a:xfrm>
          <a:prstGeom prst="rect">
            <a:avLst/>
          </a:prstGeom>
        </p:spPr>
        <p:txBody>
          <a:bodyPr wrap="none">
            <a:spAutoFit/>
          </a:bodyPr>
          <a:lstStyle/>
          <a:p>
            <a:r>
              <a:rPr lang="en-US" sz="1400" b="1" dirty="0" smtClean="0">
                <a:latin typeface="Arial" panose="020B0604020202020204" pitchFamily="34" charset="0"/>
                <a:cs typeface="Arial" panose="020B0604020202020204" pitchFamily="34" charset="0"/>
              </a:rPr>
              <a:t>PDB: 3SN6</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11225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731482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Examples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7572173" y="2049753"/>
            <a:ext cx="3807453" cy="646331"/>
          </a:xfrm>
          <a:prstGeom prst="rect">
            <a:avLst/>
          </a:prstGeom>
          <a:noFill/>
        </p:spPr>
        <p:txBody>
          <a:bodyPr wrap="non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Native expression (spinach)</a:t>
            </a:r>
          </a:p>
          <a:p>
            <a:pPr marL="285750" indent="-169863">
              <a:buFont typeface="Arial" panose="020B0604020202020204" pitchFamily="34" charset="0"/>
              <a:buChar char="•"/>
            </a:pPr>
            <a:r>
              <a:rPr lang="en-US" dirty="0" err="1" smtClean="0">
                <a:solidFill>
                  <a:schemeClr val="accent1">
                    <a:lumMod val="75000"/>
                  </a:schemeClr>
                </a:solidFill>
                <a:latin typeface="Arial" panose="020B0604020202020204" pitchFamily="34" charset="0"/>
                <a:cs typeface="Arial" panose="020B0604020202020204" pitchFamily="34" charset="0"/>
              </a:rPr>
              <a:t>Cryo</a:t>
            </a:r>
            <a:r>
              <a:rPr lang="en-US" dirty="0" smtClean="0">
                <a:solidFill>
                  <a:schemeClr val="accent1">
                    <a:lumMod val="75000"/>
                  </a:schemeClr>
                </a:solidFill>
                <a:latin typeface="Arial" panose="020B0604020202020204" pitchFamily="34" charset="0"/>
                <a:cs typeface="Arial" panose="020B0604020202020204" pitchFamily="34" charset="0"/>
              </a:rPr>
              <a:t>-EM structure determination</a:t>
            </a:r>
          </a:p>
        </p:txBody>
      </p:sp>
      <p:pic>
        <p:nvPicPr>
          <p:cNvPr id="8" name="Picture 7"/>
          <p:cNvPicPr>
            <a:picLocks noChangeAspect="1"/>
          </p:cNvPicPr>
          <p:nvPr/>
        </p:nvPicPr>
        <p:blipFill>
          <a:blip r:embed="rId3"/>
          <a:stretch>
            <a:fillRect/>
          </a:stretch>
        </p:blipFill>
        <p:spPr>
          <a:xfrm>
            <a:off x="537074" y="891466"/>
            <a:ext cx="6645651" cy="518644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6" name="Rectangle 5"/>
          <p:cNvSpPr/>
          <p:nvPr/>
        </p:nvSpPr>
        <p:spPr>
          <a:xfrm>
            <a:off x="537074" y="98043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06402" y="6011337"/>
            <a:ext cx="4569635"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smtClean="0">
                <a:solidFill>
                  <a:schemeClr val="accent1">
                    <a:lumMod val="75000"/>
                  </a:schemeClr>
                </a:solidFill>
                <a:latin typeface="Arial Narrow" panose="020B0606020202030204" pitchFamily="34" charset="0"/>
              </a:rPr>
              <a:t>Hahn </a:t>
            </a:r>
            <a:r>
              <a:rPr lang="en-US" sz="1600" i="1" dirty="0" smtClean="0">
                <a:solidFill>
                  <a:schemeClr val="accent1">
                    <a:lumMod val="75000"/>
                  </a:schemeClr>
                </a:solidFill>
                <a:latin typeface="Arial Narrow" panose="020B0606020202030204" pitchFamily="34" charset="0"/>
              </a:rPr>
              <a:t>et al. </a:t>
            </a:r>
            <a:r>
              <a:rPr lang="en-US" sz="1600" dirty="0" smtClean="0">
                <a:solidFill>
                  <a:schemeClr val="accent1">
                    <a:lumMod val="75000"/>
                  </a:schemeClr>
                </a:solidFill>
                <a:latin typeface="Arial Narrow" panose="020B0606020202030204" pitchFamily="34" charset="0"/>
              </a:rPr>
              <a:t>Science 360:eaat4318 (2018); PMID: 29748256</a:t>
            </a:r>
            <a:endParaRPr lang="en-US" sz="1600" dirty="0">
              <a:solidFill>
                <a:schemeClr val="accent1">
                  <a:lumMod val="75000"/>
                </a:schemeClr>
              </a:solidFill>
              <a:latin typeface="Arial Narrow" panose="020B0606020202030204" pitchFamily="34" charset="0"/>
            </a:endParaRPr>
          </a:p>
        </p:txBody>
      </p:sp>
      <p:sp>
        <p:nvSpPr>
          <p:cNvPr id="13" name="Rectangle 12"/>
          <p:cNvSpPr/>
          <p:nvPr/>
        </p:nvSpPr>
        <p:spPr>
          <a:xfrm>
            <a:off x="540140" y="5699123"/>
            <a:ext cx="1120820" cy="307777"/>
          </a:xfrm>
          <a:prstGeom prst="rect">
            <a:avLst/>
          </a:prstGeom>
        </p:spPr>
        <p:txBody>
          <a:bodyPr wrap="none">
            <a:spAutoFit/>
          </a:bodyPr>
          <a:lstStyle/>
          <a:p>
            <a:r>
              <a:rPr lang="en-US" sz="1400" b="1" dirty="0" smtClean="0">
                <a:latin typeface="Arial" panose="020B0604020202020204" pitchFamily="34" charset="0"/>
                <a:cs typeface="Arial" panose="020B0604020202020204" pitchFamily="34" charset="0"/>
              </a:rPr>
              <a:t>PDB: 6FKF</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0270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37073" y="891466"/>
            <a:ext cx="8563384" cy="518701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731482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Examples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9114928" y="1709924"/>
            <a:ext cx="2717411" cy="369332"/>
          </a:xfrm>
          <a:prstGeom prst="rect">
            <a:avLst/>
          </a:prstGeom>
          <a:noFill/>
        </p:spPr>
        <p:txBody>
          <a:bodyPr wrap="non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Conformational states</a:t>
            </a:r>
          </a:p>
        </p:txBody>
      </p:sp>
      <p:sp>
        <p:nvSpPr>
          <p:cNvPr id="6" name="Rectangle 5"/>
          <p:cNvSpPr/>
          <p:nvPr/>
        </p:nvSpPr>
        <p:spPr>
          <a:xfrm>
            <a:off x="551588" y="936892"/>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06402" y="6011337"/>
            <a:ext cx="4580268"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smtClean="0">
                <a:solidFill>
                  <a:schemeClr val="accent1">
                    <a:lumMod val="75000"/>
                  </a:schemeClr>
                </a:solidFill>
                <a:latin typeface="Arial Narrow" panose="020B0606020202030204" pitchFamily="34" charset="0"/>
              </a:rPr>
              <a:t>Hahn </a:t>
            </a:r>
            <a:r>
              <a:rPr lang="en-US" sz="1600" i="1" dirty="0" smtClean="0">
                <a:solidFill>
                  <a:schemeClr val="accent1">
                    <a:lumMod val="75000"/>
                  </a:schemeClr>
                </a:solidFill>
                <a:latin typeface="Arial Narrow" panose="020B0606020202030204" pitchFamily="34" charset="0"/>
              </a:rPr>
              <a:t>et al. </a:t>
            </a:r>
            <a:r>
              <a:rPr lang="en-US" sz="1600" dirty="0" smtClean="0">
                <a:solidFill>
                  <a:schemeClr val="accent1">
                    <a:lumMod val="75000"/>
                  </a:schemeClr>
                </a:solidFill>
                <a:latin typeface="Arial Narrow" panose="020B0606020202030204" pitchFamily="34" charset="0"/>
              </a:rPr>
              <a:t>Science 360:eaat4318 (2018); PMID: 29748256</a:t>
            </a:r>
            <a:endParaRPr lang="en-US" sz="1600" dirty="0">
              <a:solidFill>
                <a:schemeClr val="accent1">
                  <a:lumMod val="75000"/>
                </a:schemeClr>
              </a:solidFill>
              <a:latin typeface="Arial Narrow" panose="020B0606020202030204" pitchFamily="34" charset="0"/>
            </a:endParaRPr>
          </a:p>
        </p:txBody>
      </p:sp>
      <p:sp>
        <p:nvSpPr>
          <p:cNvPr id="15" name="Rectangle 14"/>
          <p:cNvSpPr/>
          <p:nvPr/>
        </p:nvSpPr>
        <p:spPr>
          <a:xfrm>
            <a:off x="2597546" y="5724369"/>
            <a:ext cx="1120820" cy="307777"/>
          </a:xfrm>
          <a:prstGeom prst="rect">
            <a:avLst/>
          </a:prstGeom>
        </p:spPr>
        <p:txBody>
          <a:bodyPr wrap="none">
            <a:spAutoFit/>
          </a:bodyPr>
          <a:lstStyle/>
          <a:p>
            <a:r>
              <a:rPr lang="en-US" sz="1400" b="1" dirty="0" smtClean="0">
                <a:latin typeface="Arial" panose="020B0604020202020204" pitchFamily="34" charset="0"/>
                <a:cs typeface="Arial" panose="020B0604020202020204" pitchFamily="34" charset="0"/>
              </a:rPr>
              <a:t>PDB: 6FKF</a:t>
            </a:r>
            <a:endParaRPr lang="en-US" sz="1400" b="1" dirty="0">
              <a:latin typeface="Arial" panose="020B0604020202020204" pitchFamily="34" charset="0"/>
              <a:cs typeface="Arial" panose="020B0604020202020204" pitchFamily="34" charset="0"/>
            </a:endParaRPr>
          </a:p>
        </p:txBody>
      </p:sp>
      <p:sp>
        <p:nvSpPr>
          <p:cNvPr id="16" name="Rectangle 15"/>
          <p:cNvSpPr/>
          <p:nvPr/>
        </p:nvSpPr>
        <p:spPr>
          <a:xfrm>
            <a:off x="5348761" y="5724369"/>
            <a:ext cx="1141659" cy="307777"/>
          </a:xfrm>
          <a:prstGeom prst="rect">
            <a:avLst/>
          </a:prstGeom>
        </p:spPr>
        <p:txBody>
          <a:bodyPr wrap="none">
            <a:spAutoFit/>
          </a:bodyPr>
          <a:lstStyle/>
          <a:p>
            <a:r>
              <a:rPr lang="en-US" sz="1400" b="1" dirty="0" smtClean="0">
                <a:latin typeface="Arial" panose="020B0604020202020204" pitchFamily="34" charset="0"/>
                <a:cs typeface="Arial" panose="020B0604020202020204" pitchFamily="34" charset="0"/>
              </a:rPr>
              <a:t>PDB: 6FKH</a:t>
            </a:r>
            <a:endParaRPr lang="en-US" sz="1400" b="1" dirty="0">
              <a:latin typeface="Arial" panose="020B0604020202020204" pitchFamily="34" charset="0"/>
              <a:cs typeface="Arial" panose="020B0604020202020204" pitchFamily="34" charset="0"/>
            </a:endParaRPr>
          </a:p>
        </p:txBody>
      </p:sp>
      <p:sp>
        <p:nvSpPr>
          <p:cNvPr id="17" name="Rectangle 16"/>
          <p:cNvSpPr/>
          <p:nvPr/>
        </p:nvSpPr>
        <p:spPr>
          <a:xfrm>
            <a:off x="8051856" y="5724369"/>
            <a:ext cx="1061509" cy="307777"/>
          </a:xfrm>
          <a:prstGeom prst="rect">
            <a:avLst/>
          </a:prstGeom>
        </p:spPr>
        <p:txBody>
          <a:bodyPr wrap="none">
            <a:spAutoFit/>
          </a:bodyPr>
          <a:lstStyle/>
          <a:p>
            <a:r>
              <a:rPr lang="en-US" sz="1400" b="1" dirty="0" smtClean="0">
                <a:latin typeface="Arial" panose="020B0604020202020204" pitchFamily="34" charset="0"/>
                <a:cs typeface="Arial" panose="020B0604020202020204" pitchFamily="34" charset="0"/>
              </a:rPr>
              <a:t>PDB: 6FKI</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06079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731482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Examples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3"/>
          <a:srcRect b="1205"/>
          <a:stretch/>
        </p:blipFill>
        <p:spPr>
          <a:xfrm>
            <a:off x="537073" y="1297858"/>
            <a:ext cx="7630185" cy="420988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 name="TextBox 3"/>
          <p:cNvSpPr txBox="1"/>
          <p:nvPr/>
        </p:nvSpPr>
        <p:spPr>
          <a:xfrm>
            <a:off x="420912" y="5459790"/>
            <a:ext cx="4395638"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smtClean="0">
                <a:solidFill>
                  <a:schemeClr val="accent1">
                    <a:lumMod val="75000"/>
                  </a:schemeClr>
                </a:solidFill>
                <a:latin typeface="Arial Narrow" panose="020B0606020202030204" pitchFamily="34" charset="0"/>
              </a:rPr>
              <a:t>Alfieri </a:t>
            </a:r>
            <a:r>
              <a:rPr lang="en-US" sz="1600" i="1" dirty="0" smtClean="0">
                <a:solidFill>
                  <a:schemeClr val="accent1">
                    <a:lumMod val="75000"/>
                  </a:schemeClr>
                </a:solidFill>
                <a:latin typeface="Arial Narrow" panose="020B0606020202030204" pitchFamily="34" charset="0"/>
              </a:rPr>
              <a:t>et al. </a:t>
            </a:r>
            <a:r>
              <a:rPr lang="en-US" sz="1600" dirty="0" smtClean="0">
                <a:solidFill>
                  <a:schemeClr val="accent1">
                    <a:lumMod val="75000"/>
                  </a:schemeClr>
                </a:solidFill>
                <a:latin typeface="Arial Narrow" panose="020B0606020202030204" pitchFamily="34" charset="0"/>
              </a:rPr>
              <a:t>Nature 536:431-436 (2016); PMID: 27509861</a:t>
            </a:r>
            <a:endParaRPr lang="en-US" sz="1600" dirty="0">
              <a:solidFill>
                <a:schemeClr val="accent1">
                  <a:lumMod val="75000"/>
                </a:schemeClr>
              </a:solidFill>
              <a:latin typeface="Arial Narrow" panose="020B0606020202030204" pitchFamily="34" charset="0"/>
            </a:endParaRPr>
          </a:p>
        </p:txBody>
      </p:sp>
      <p:sp>
        <p:nvSpPr>
          <p:cNvPr id="6" name="Rectangle 5"/>
          <p:cNvSpPr/>
          <p:nvPr/>
        </p:nvSpPr>
        <p:spPr>
          <a:xfrm>
            <a:off x="42272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167258" y="2441638"/>
            <a:ext cx="4024742" cy="1477328"/>
          </a:xfrm>
          <a:prstGeom prst="rect">
            <a:avLst/>
          </a:prstGeom>
          <a:noFill/>
        </p:spPr>
        <p:txBody>
          <a:bodyPr wrap="squar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Heterologous expression (human proteins/insect cell expression)</a:t>
            </a:r>
          </a:p>
          <a:p>
            <a:pPr marL="285750" indent="-169863">
              <a:buFont typeface="Arial" panose="020B0604020202020204" pitchFamily="34" charset="0"/>
              <a:buChar char="•"/>
            </a:pPr>
            <a:r>
              <a:rPr lang="en-US" i="1" dirty="0" smtClean="0">
                <a:solidFill>
                  <a:schemeClr val="accent1">
                    <a:lumMod val="75000"/>
                  </a:schemeClr>
                </a:solidFill>
                <a:latin typeface="Arial" panose="020B0604020202020204" pitchFamily="34" charset="0"/>
                <a:cs typeface="Arial" panose="020B0604020202020204" pitchFamily="34" charset="0"/>
              </a:rPr>
              <a:t>In vitro </a:t>
            </a:r>
            <a:r>
              <a:rPr lang="en-US" dirty="0" smtClean="0">
                <a:solidFill>
                  <a:schemeClr val="accent1">
                    <a:lumMod val="75000"/>
                  </a:schemeClr>
                </a:solidFill>
                <a:latin typeface="Arial" panose="020B0604020202020204" pitchFamily="34" charset="0"/>
                <a:cs typeface="Arial" panose="020B0604020202020204" pitchFamily="34" charset="0"/>
              </a:rPr>
              <a:t>complex reconstitution</a:t>
            </a:r>
          </a:p>
          <a:p>
            <a:pPr marL="285750" indent="-169863">
              <a:buFont typeface="Arial" panose="020B0604020202020204" pitchFamily="34" charset="0"/>
              <a:buChar char="•"/>
            </a:pPr>
            <a:r>
              <a:rPr lang="en-US" dirty="0" err="1" smtClean="0">
                <a:solidFill>
                  <a:schemeClr val="accent1">
                    <a:lumMod val="75000"/>
                  </a:schemeClr>
                </a:solidFill>
                <a:latin typeface="Arial" panose="020B0604020202020204" pitchFamily="34" charset="0"/>
                <a:cs typeface="Arial" panose="020B0604020202020204" pitchFamily="34" charset="0"/>
              </a:rPr>
              <a:t>Cryo</a:t>
            </a:r>
            <a:r>
              <a:rPr lang="en-US" dirty="0" smtClean="0">
                <a:solidFill>
                  <a:schemeClr val="accent1">
                    <a:lumMod val="75000"/>
                  </a:schemeClr>
                </a:solidFill>
                <a:latin typeface="Arial" panose="020B0604020202020204" pitchFamily="34" charset="0"/>
                <a:cs typeface="Arial" panose="020B0604020202020204" pitchFamily="34" charset="0"/>
              </a:rPr>
              <a:t>-EM structure determination</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Alternative conformational states</a:t>
            </a:r>
          </a:p>
        </p:txBody>
      </p:sp>
      <p:sp>
        <p:nvSpPr>
          <p:cNvPr id="19" name="Rectangle 18"/>
          <p:cNvSpPr/>
          <p:nvPr/>
        </p:nvSpPr>
        <p:spPr>
          <a:xfrm>
            <a:off x="7029168" y="5219042"/>
            <a:ext cx="1181734" cy="307777"/>
          </a:xfrm>
          <a:prstGeom prst="rect">
            <a:avLst/>
          </a:prstGeom>
        </p:spPr>
        <p:txBody>
          <a:bodyPr wrap="none">
            <a:spAutoFit/>
          </a:bodyPr>
          <a:lstStyle/>
          <a:p>
            <a:r>
              <a:rPr lang="en-US" sz="1400" b="1" dirty="0" smtClean="0">
                <a:latin typeface="Arial" panose="020B0604020202020204" pitchFamily="34" charset="0"/>
                <a:cs typeface="Arial" panose="020B0604020202020204" pitchFamily="34" charset="0"/>
              </a:rPr>
              <a:t>PDB: 5LCW</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27836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280602" y="2489717"/>
            <a:ext cx="6462910" cy="352161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731482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Examples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6" name="Rectangle 5"/>
          <p:cNvSpPr/>
          <p:nvPr/>
        </p:nvSpPr>
        <p:spPr>
          <a:xfrm>
            <a:off x="42272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278916" y="1144879"/>
            <a:ext cx="5631156" cy="1200329"/>
          </a:xfrm>
          <a:prstGeom prst="rect">
            <a:avLst/>
          </a:prstGeom>
          <a:noFill/>
        </p:spPr>
        <p:txBody>
          <a:bodyPr wrap="squar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Heterologous protein expression (insect cells)</a:t>
            </a:r>
          </a:p>
          <a:p>
            <a:pPr marL="285750" indent="-169863">
              <a:buFont typeface="Arial" panose="020B0604020202020204" pitchFamily="34" charset="0"/>
              <a:buChar char="•"/>
            </a:pPr>
            <a:r>
              <a:rPr lang="en-US" i="1" dirty="0" smtClean="0">
                <a:solidFill>
                  <a:schemeClr val="accent1">
                    <a:lumMod val="75000"/>
                  </a:schemeClr>
                </a:solidFill>
                <a:latin typeface="Arial" panose="020B0604020202020204" pitchFamily="34" charset="0"/>
                <a:cs typeface="Arial" panose="020B0604020202020204" pitchFamily="34" charset="0"/>
              </a:rPr>
              <a:t>In vitro </a:t>
            </a:r>
            <a:r>
              <a:rPr lang="en-US" dirty="0" smtClean="0">
                <a:solidFill>
                  <a:schemeClr val="accent1">
                    <a:lumMod val="75000"/>
                  </a:schemeClr>
                </a:solidFill>
                <a:latin typeface="Arial" panose="020B0604020202020204" pitchFamily="34" charset="0"/>
                <a:cs typeface="Arial" panose="020B0604020202020204" pitchFamily="34" charset="0"/>
              </a:rPr>
              <a:t>complex reconstitution</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Size exclusion chromatography of the final purified complex</a:t>
            </a:r>
          </a:p>
        </p:txBody>
      </p:sp>
      <p:pic>
        <p:nvPicPr>
          <p:cNvPr id="5" name="Picture 4"/>
          <p:cNvPicPr>
            <a:picLocks noChangeAspect="1"/>
          </p:cNvPicPr>
          <p:nvPr/>
        </p:nvPicPr>
        <p:blipFill>
          <a:blip r:embed="rId3"/>
          <a:stretch>
            <a:fillRect/>
          </a:stretch>
        </p:blipFill>
        <p:spPr>
          <a:xfrm>
            <a:off x="541625" y="905620"/>
            <a:ext cx="3551403" cy="518908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 name="TextBox 3"/>
          <p:cNvSpPr txBox="1"/>
          <p:nvPr/>
        </p:nvSpPr>
        <p:spPr>
          <a:xfrm>
            <a:off x="653140" y="6011333"/>
            <a:ext cx="4397326"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smtClean="0">
                <a:solidFill>
                  <a:schemeClr val="accent1">
                    <a:lumMod val="75000"/>
                  </a:schemeClr>
                </a:solidFill>
                <a:latin typeface="Arial Narrow" panose="020B0606020202030204" pitchFamily="34" charset="0"/>
              </a:rPr>
              <a:t>Alfieri </a:t>
            </a:r>
            <a:r>
              <a:rPr lang="en-US" sz="1600" i="1" dirty="0" smtClean="0">
                <a:solidFill>
                  <a:schemeClr val="accent1">
                    <a:lumMod val="75000"/>
                  </a:schemeClr>
                </a:solidFill>
                <a:latin typeface="Arial Narrow" panose="020B0606020202030204" pitchFamily="34" charset="0"/>
              </a:rPr>
              <a:t>et al. </a:t>
            </a:r>
            <a:r>
              <a:rPr lang="en-US" sz="1600" dirty="0" smtClean="0">
                <a:solidFill>
                  <a:schemeClr val="accent1">
                    <a:lumMod val="75000"/>
                  </a:schemeClr>
                </a:solidFill>
                <a:latin typeface="Arial Narrow" panose="020B0606020202030204" pitchFamily="34" charset="0"/>
              </a:rPr>
              <a:t>Nature 536:431-436 (2016); PMID: 27509861</a:t>
            </a:r>
            <a:endParaRPr lang="en-US" sz="1600" dirty="0">
              <a:solidFill>
                <a:schemeClr val="accent1">
                  <a:lumMod val="75000"/>
                </a:schemeClr>
              </a:solidFill>
              <a:latin typeface="Arial Narrow" panose="020B0606020202030204" pitchFamily="34" charset="0"/>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0721" y="2900223"/>
            <a:ext cx="6347449" cy="2993953"/>
          </a:xfrm>
          <a:prstGeom prst="rect">
            <a:avLst/>
          </a:prstGeom>
        </p:spPr>
      </p:pic>
      <p:sp>
        <p:nvSpPr>
          <p:cNvPr id="11" name="Rectangle 10"/>
          <p:cNvSpPr/>
          <p:nvPr/>
        </p:nvSpPr>
        <p:spPr>
          <a:xfrm>
            <a:off x="5374784" y="5499463"/>
            <a:ext cx="3216286" cy="405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320722" y="5616163"/>
            <a:ext cx="3100529" cy="338554"/>
          </a:xfrm>
          <a:prstGeom prst="rect">
            <a:avLst/>
          </a:prstGeom>
          <a:noFill/>
        </p:spPr>
        <p:txBody>
          <a:bodyPr wrap="none" rtlCol="0">
            <a:spAutoFit/>
          </a:bodyPr>
          <a:lstStyle/>
          <a:p>
            <a:r>
              <a:rPr lang="en-US" sz="1600" dirty="0" smtClean="0">
                <a:solidFill>
                  <a:schemeClr val="accent1">
                    <a:lumMod val="75000"/>
                  </a:schemeClr>
                </a:solidFill>
                <a:latin typeface="Arial" panose="020B0604020202020204" pitchFamily="34" charset="0"/>
                <a:cs typeface="Arial" panose="020B0604020202020204" pitchFamily="34" charset="0"/>
              </a:rPr>
              <a:t>Size Exclusion Chromatography</a:t>
            </a:r>
            <a:endParaRPr lang="en-US" sz="16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14892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08603" y="1574509"/>
            <a:ext cx="1794081" cy="461665"/>
          </a:xfrm>
          <a:prstGeom prst="rect">
            <a:avLst/>
          </a:prstGeom>
          <a:noFill/>
        </p:spPr>
        <p:txBody>
          <a:bodyPr wrap="none" rtlCol="0">
            <a:spAutoFit/>
          </a:bodyPr>
          <a:lstStyle/>
          <a:p>
            <a:r>
              <a:rPr lang="en-US" sz="2400" dirty="0" smtClean="0">
                <a:solidFill>
                  <a:schemeClr val="accent1">
                    <a:lumMod val="75000"/>
                  </a:schemeClr>
                </a:solidFill>
                <a:latin typeface="Arial" panose="020B0604020202020204" pitchFamily="34" charset="0"/>
                <a:cs typeface="Arial" panose="020B0604020202020204" pitchFamily="34" charset="0"/>
              </a:rPr>
              <a:t>Introduction</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TextBox 3"/>
          <p:cNvSpPr txBox="1"/>
          <p:nvPr/>
        </p:nvSpPr>
        <p:spPr>
          <a:xfrm>
            <a:off x="1745422" y="909100"/>
            <a:ext cx="920444" cy="461665"/>
          </a:xfrm>
          <a:prstGeom prst="rect">
            <a:avLst/>
          </a:prstGeom>
          <a:noFill/>
        </p:spPr>
        <p:txBody>
          <a:bodyPr wrap="none" rtlCol="0">
            <a:spAutoFit/>
          </a:bodyPr>
          <a:lstStyle/>
          <a:p>
            <a:pPr algn="ctr">
              <a:spcAft>
                <a:spcPts val="1200"/>
              </a:spcAft>
            </a:pPr>
            <a:r>
              <a:rPr lang="en-US" sz="2400" b="1" dirty="0" smtClean="0">
                <a:solidFill>
                  <a:schemeClr val="accent1">
                    <a:lumMod val="75000"/>
                  </a:schemeClr>
                </a:solidFill>
              </a:rPr>
              <a:t>Day I</a:t>
            </a:r>
          </a:p>
        </p:txBody>
      </p:sp>
      <p:sp>
        <p:nvSpPr>
          <p:cNvPr id="5" name="TextBox 4"/>
          <p:cNvSpPr txBox="1"/>
          <p:nvPr/>
        </p:nvSpPr>
        <p:spPr>
          <a:xfrm>
            <a:off x="502209" y="2496596"/>
            <a:ext cx="3545310" cy="3739485"/>
          </a:xfrm>
          <a:prstGeom prst="rect">
            <a:avLst/>
          </a:prstGeom>
          <a:noFill/>
        </p:spPr>
        <p:txBody>
          <a:bodyPr wrap="square" rtlCol="0">
            <a:spAutoFit/>
          </a:bodyPr>
          <a:lstStyle/>
          <a:p>
            <a:pPr marL="182880" indent="-182880">
              <a:buFont typeface="Arial" panose="020B0604020202020204" pitchFamily="34" charset="0"/>
              <a:buChar char="•"/>
            </a:pPr>
            <a:r>
              <a:rPr lang="en-US" dirty="0" smtClean="0">
                <a:solidFill>
                  <a:schemeClr val="accent1">
                    <a:lumMod val="75000"/>
                  </a:schemeClr>
                </a:solidFill>
              </a:rPr>
              <a:t>Experimental Methods</a:t>
            </a:r>
          </a:p>
          <a:p>
            <a:pPr marL="548640" lvl="0" indent="-182880">
              <a:buFont typeface="Courier New" panose="02070309020205020404" pitchFamily="49" charset="0"/>
              <a:buChar char="o"/>
            </a:pPr>
            <a:r>
              <a:rPr lang="en-US" sz="1400" dirty="0" smtClean="0">
                <a:solidFill>
                  <a:schemeClr val="accent1">
                    <a:lumMod val="75000"/>
                  </a:schemeClr>
                </a:solidFill>
              </a:rPr>
              <a:t>Experiment uncertainties</a:t>
            </a:r>
            <a:endParaRPr lang="en-US" sz="1400" dirty="0">
              <a:solidFill>
                <a:schemeClr val="accent1">
                  <a:lumMod val="75000"/>
                </a:schemeClr>
              </a:solidFill>
            </a:endParaRPr>
          </a:p>
          <a:p>
            <a:pPr marL="1005840" lvl="1" indent="-182880">
              <a:buFont typeface="Wingdings" panose="05000000000000000000" pitchFamily="2" charset="2"/>
              <a:buChar char="§"/>
            </a:pPr>
            <a:r>
              <a:rPr lang="en-US" sz="1200" dirty="0" smtClean="0">
                <a:solidFill>
                  <a:schemeClr val="accent1">
                    <a:lumMod val="75000"/>
                  </a:schemeClr>
                </a:solidFill>
              </a:rPr>
              <a:t>Interaction types</a:t>
            </a:r>
            <a:endParaRPr lang="en-US" sz="1200" dirty="0">
              <a:solidFill>
                <a:schemeClr val="accent1">
                  <a:lumMod val="75000"/>
                </a:schemeClr>
              </a:solidFill>
            </a:endParaRPr>
          </a:p>
          <a:p>
            <a:pPr marL="1005840" lvl="1" indent="-182880">
              <a:buFont typeface="Wingdings" panose="05000000000000000000" pitchFamily="2" charset="2"/>
              <a:buChar char="§"/>
            </a:pPr>
            <a:r>
              <a:rPr lang="en-US" sz="1200" dirty="0" smtClean="0">
                <a:solidFill>
                  <a:schemeClr val="accent1">
                    <a:lumMod val="75000"/>
                  </a:schemeClr>
                </a:solidFill>
              </a:rPr>
              <a:t>Ambiguous protein identification</a:t>
            </a:r>
            <a:endParaRPr lang="en-US" sz="1400" dirty="0" smtClean="0">
              <a:solidFill>
                <a:schemeClr val="accent1">
                  <a:lumMod val="75000"/>
                </a:schemeClr>
              </a:solidFill>
            </a:endParaRPr>
          </a:p>
          <a:p>
            <a:pPr marL="182880" indent="-182880">
              <a:spcBef>
                <a:spcPts val="600"/>
              </a:spcBef>
              <a:buFont typeface="Arial" panose="020B0604020202020204" pitchFamily="34" charset="0"/>
              <a:buChar char="•"/>
            </a:pPr>
            <a:r>
              <a:rPr lang="en-US" dirty="0" smtClean="0">
                <a:solidFill>
                  <a:schemeClr val="accent1">
                    <a:lumMod val="75000"/>
                  </a:schemeClr>
                </a:solidFill>
              </a:rPr>
              <a:t>Database Record Contents</a:t>
            </a:r>
          </a:p>
          <a:p>
            <a:pPr marL="548640" indent="-182880">
              <a:buFont typeface="Courier New" panose="02070309020205020404" pitchFamily="49" charset="0"/>
              <a:buChar char="o"/>
            </a:pPr>
            <a:r>
              <a:rPr lang="en-US" sz="1400" dirty="0" smtClean="0">
                <a:solidFill>
                  <a:schemeClr val="accent1">
                    <a:lumMod val="75000"/>
                  </a:schemeClr>
                </a:solidFill>
              </a:rPr>
              <a:t>Binary expansion</a:t>
            </a:r>
          </a:p>
          <a:p>
            <a:pPr marL="182880" indent="-182880">
              <a:spcBef>
                <a:spcPts val="600"/>
              </a:spcBef>
              <a:buFont typeface="Arial" panose="020B0604020202020204" pitchFamily="34" charset="0"/>
              <a:buChar char="•"/>
            </a:pPr>
            <a:r>
              <a:rPr lang="en-US" dirty="0" smtClean="0">
                <a:solidFill>
                  <a:schemeClr val="accent1">
                    <a:lumMod val="75000"/>
                  </a:schemeClr>
                </a:solidFill>
              </a:rPr>
              <a:t>Database Record Formats</a:t>
            </a:r>
          </a:p>
          <a:p>
            <a:pPr marL="548640" indent="-182880">
              <a:buFont typeface="Courier New" panose="02070309020205020404" pitchFamily="49" charset="0"/>
              <a:buChar char="o"/>
            </a:pPr>
            <a:r>
              <a:rPr lang="en-US" sz="1400" dirty="0" smtClean="0">
                <a:solidFill>
                  <a:schemeClr val="accent1">
                    <a:lumMod val="75000"/>
                  </a:schemeClr>
                </a:solidFill>
              </a:rPr>
              <a:t>PSI-MI MIF</a:t>
            </a:r>
          </a:p>
          <a:p>
            <a:pPr marL="548640" indent="-182880">
              <a:buFont typeface="Courier New" panose="02070309020205020404" pitchFamily="49" charset="0"/>
              <a:buChar char="o"/>
            </a:pPr>
            <a:r>
              <a:rPr lang="en-US" sz="1400" dirty="0" smtClean="0">
                <a:solidFill>
                  <a:schemeClr val="accent1">
                    <a:lumMod val="75000"/>
                  </a:schemeClr>
                </a:solidFill>
              </a:rPr>
              <a:t>PSI-MI MITAB</a:t>
            </a:r>
          </a:p>
          <a:p>
            <a:pPr marL="548640" indent="-182880">
              <a:buFont typeface="Courier New" panose="02070309020205020404" pitchFamily="49" charset="0"/>
              <a:buChar char="o"/>
            </a:pPr>
            <a:r>
              <a:rPr lang="en-US" sz="1400" dirty="0" smtClean="0">
                <a:solidFill>
                  <a:schemeClr val="accent1">
                    <a:lumMod val="75000"/>
                  </a:schemeClr>
                </a:solidFill>
              </a:rPr>
              <a:t>BioGRID </a:t>
            </a:r>
          </a:p>
          <a:p>
            <a:pPr marL="548640" indent="-182880">
              <a:buFont typeface="Courier New" panose="02070309020205020404" pitchFamily="49" charset="0"/>
              <a:buChar char="o"/>
            </a:pPr>
            <a:r>
              <a:rPr lang="en-US" sz="1400" dirty="0" smtClean="0">
                <a:solidFill>
                  <a:schemeClr val="accent1">
                    <a:lumMod val="75000"/>
                  </a:schemeClr>
                </a:solidFill>
              </a:rPr>
              <a:t>Cytoscape</a:t>
            </a:r>
            <a:endParaRPr lang="en-US" sz="1400" dirty="0">
              <a:solidFill>
                <a:schemeClr val="accent1">
                  <a:lumMod val="75000"/>
                </a:schemeClr>
              </a:solidFill>
            </a:endParaRPr>
          </a:p>
          <a:p>
            <a:pPr marL="182880" lvl="0" indent="-182880">
              <a:spcBef>
                <a:spcPts val="600"/>
              </a:spcBef>
              <a:buFont typeface="Arial" panose="020B0604020202020204" pitchFamily="34" charset="0"/>
              <a:buChar char="•"/>
            </a:pPr>
            <a:r>
              <a:rPr lang="en-US" dirty="0" smtClean="0">
                <a:solidFill>
                  <a:schemeClr val="accent1">
                    <a:lumMod val="75000"/>
                  </a:schemeClr>
                </a:solidFill>
              </a:rPr>
              <a:t>Protein Interaction Resources</a:t>
            </a:r>
            <a:endParaRPr lang="en-US" dirty="0">
              <a:solidFill>
                <a:schemeClr val="accent1">
                  <a:lumMod val="75000"/>
                </a:schemeClr>
              </a:solidFill>
            </a:endParaRPr>
          </a:p>
          <a:p>
            <a:pPr marL="548640" lvl="0" indent="-182880">
              <a:buFont typeface="Courier New" panose="02070309020205020404" pitchFamily="49" charset="0"/>
              <a:buChar char="o"/>
            </a:pPr>
            <a:r>
              <a:rPr lang="en-US" sz="1400" dirty="0" smtClean="0">
                <a:solidFill>
                  <a:schemeClr val="accent1">
                    <a:lumMod val="75000"/>
                  </a:schemeClr>
                </a:solidFill>
              </a:rPr>
              <a:t>Primary Databases</a:t>
            </a:r>
            <a:endParaRPr lang="en-US" sz="1400" dirty="0">
              <a:solidFill>
                <a:schemeClr val="accent1">
                  <a:lumMod val="75000"/>
                </a:schemeClr>
              </a:solidFill>
            </a:endParaRPr>
          </a:p>
          <a:p>
            <a:pPr marL="548640" lvl="0" indent="-182880">
              <a:buFont typeface="Courier New" panose="02070309020205020404" pitchFamily="49" charset="0"/>
              <a:buChar char="o"/>
            </a:pPr>
            <a:r>
              <a:rPr lang="en-US" sz="1400" dirty="0" smtClean="0">
                <a:solidFill>
                  <a:schemeClr val="accent1">
                    <a:lumMod val="75000"/>
                  </a:schemeClr>
                </a:solidFill>
              </a:rPr>
              <a:t>Integrators</a:t>
            </a:r>
          </a:p>
          <a:p>
            <a:pPr marL="548640" lvl="0" indent="-182880">
              <a:buFont typeface="Courier New" panose="02070309020205020404" pitchFamily="49" charset="0"/>
              <a:buChar char="o"/>
            </a:pPr>
            <a:r>
              <a:rPr lang="en-US" sz="1400" dirty="0" smtClean="0">
                <a:solidFill>
                  <a:schemeClr val="accent1">
                    <a:lumMod val="75000"/>
                  </a:schemeClr>
                </a:solidFill>
              </a:rPr>
              <a:t>Web Services</a:t>
            </a:r>
            <a:endParaRPr lang="en-US" sz="1400" dirty="0">
              <a:solidFill>
                <a:schemeClr val="accent1">
                  <a:lumMod val="75000"/>
                </a:schemeClr>
              </a:solidFill>
            </a:endParaRPr>
          </a:p>
        </p:txBody>
      </p:sp>
      <p:sp>
        <p:nvSpPr>
          <p:cNvPr id="6" name="TextBox 5"/>
          <p:cNvSpPr txBox="1"/>
          <p:nvPr/>
        </p:nvSpPr>
        <p:spPr>
          <a:xfrm>
            <a:off x="5593299" y="909100"/>
            <a:ext cx="1005403" cy="461665"/>
          </a:xfrm>
          <a:prstGeom prst="rect">
            <a:avLst/>
          </a:prstGeom>
          <a:noFill/>
        </p:spPr>
        <p:txBody>
          <a:bodyPr wrap="none" rtlCol="0">
            <a:spAutoFit/>
          </a:bodyPr>
          <a:lstStyle/>
          <a:p>
            <a:pPr algn="ctr">
              <a:spcAft>
                <a:spcPts val="1200"/>
              </a:spcAft>
            </a:pPr>
            <a:r>
              <a:rPr lang="en-US" sz="2400" b="1" dirty="0" smtClean="0">
                <a:solidFill>
                  <a:schemeClr val="accent1">
                    <a:lumMod val="75000"/>
                  </a:schemeClr>
                </a:solidFill>
              </a:rPr>
              <a:t>Day II</a:t>
            </a:r>
          </a:p>
        </p:txBody>
      </p:sp>
      <p:sp>
        <p:nvSpPr>
          <p:cNvPr id="7" name="TextBox 6"/>
          <p:cNvSpPr txBox="1"/>
          <p:nvPr/>
        </p:nvSpPr>
        <p:spPr>
          <a:xfrm>
            <a:off x="4425212" y="2502570"/>
            <a:ext cx="3545310" cy="2292935"/>
          </a:xfrm>
          <a:prstGeom prst="rect">
            <a:avLst/>
          </a:prstGeom>
          <a:noFill/>
        </p:spPr>
        <p:txBody>
          <a:bodyPr wrap="square" rtlCol="0">
            <a:spAutoFit/>
          </a:bodyPr>
          <a:lstStyle/>
          <a:p>
            <a:pPr marL="182880" indent="-182880">
              <a:buFont typeface="Arial" panose="020B0604020202020204" pitchFamily="34" charset="0"/>
              <a:buChar char="•"/>
            </a:pPr>
            <a:r>
              <a:rPr lang="en-US" dirty="0" smtClean="0">
                <a:solidFill>
                  <a:schemeClr val="accent1">
                    <a:lumMod val="75000"/>
                  </a:schemeClr>
                </a:solidFill>
              </a:rPr>
              <a:t>PSI-MI MIF Format</a:t>
            </a:r>
          </a:p>
          <a:p>
            <a:pPr marL="548640" lvl="0" indent="-182880">
              <a:buFont typeface="Courier New" panose="02070309020205020404" pitchFamily="49" charset="0"/>
              <a:buChar char="o"/>
            </a:pPr>
            <a:r>
              <a:rPr lang="en-US" sz="1400" dirty="0" smtClean="0">
                <a:solidFill>
                  <a:schemeClr val="accent1">
                    <a:lumMod val="75000"/>
                  </a:schemeClr>
                </a:solidFill>
              </a:rPr>
              <a:t>Record structure</a:t>
            </a:r>
          </a:p>
          <a:p>
            <a:pPr marL="548640" lvl="0" indent="-182880">
              <a:buFont typeface="Courier New" panose="02070309020205020404" pitchFamily="49" charset="0"/>
              <a:buChar char="o"/>
            </a:pPr>
            <a:r>
              <a:rPr lang="en-US" sz="1400" dirty="0" smtClean="0">
                <a:solidFill>
                  <a:schemeClr val="accent1">
                    <a:lumMod val="75000"/>
                  </a:schemeClr>
                </a:solidFill>
              </a:rPr>
              <a:t>Compact vs </a:t>
            </a:r>
            <a:r>
              <a:rPr lang="en-US" sz="1400" dirty="0">
                <a:solidFill>
                  <a:schemeClr val="accent1">
                    <a:lumMod val="75000"/>
                  </a:schemeClr>
                </a:solidFill>
              </a:rPr>
              <a:t>e</a:t>
            </a:r>
            <a:r>
              <a:rPr lang="en-US" sz="1400" dirty="0" smtClean="0">
                <a:solidFill>
                  <a:schemeClr val="accent1">
                    <a:lumMod val="75000"/>
                  </a:schemeClr>
                </a:solidFill>
              </a:rPr>
              <a:t>xpanded form</a:t>
            </a:r>
          </a:p>
          <a:p>
            <a:pPr marL="182880" indent="-182880">
              <a:spcBef>
                <a:spcPts val="600"/>
              </a:spcBef>
              <a:buFont typeface="Arial" panose="020B0604020202020204" pitchFamily="34" charset="0"/>
              <a:buChar char="•"/>
            </a:pPr>
            <a:r>
              <a:rPr lang="en-US" dirty="0" smtClean="0">
                <a:solidFill>
                  <a:schemeClr val="accent1">
                    <a:lumMod val="75000"/>
                  </a:schemeClr>
                </a:solidFill>
              </a:rPr>
              <a:t>PSI-MI Controlled Vocabulary</a:t>
            </a:r>
            <a:endParaRPr lang="en-US" sz="1400" dirty="0" smtClean="0">
              <a:solidFill>
                <a:schemeClr val="accent1">
                  <a:lumMod val="75000"/>
                </a:schemeClr>
              </a:solidFill>
            </a:endParaRPr>
          </a:p>
          <a:p>
            <a:pPr marL="182880" indent="-182880">
              <a:spcBef>
                <a:spcPts val="600"/>
              </a:spcBef>
              <a:buFont typeface="Arial" panose="020B0604020202020204" pitchFamily="34" charset="0"/>
              <a:buChar char="•"/>
            </a:pPr>
            <a:r>
              <a:rPr lang="en-US" dirty="0" smtClean="0">
                <a:solidFill>
                  <a:schemeClr val="accent1">
                    <a:lumMod val="75000"/>
                  </a:schemeClr>
                </a:solidFill>
              </a:rPr>
              <a:t>Parsing XML Files</a:t>
            </a:r>
          </a:p>
          <a:p>
            <a:pPr marL="548640" indent="-182880">
              <a:buFont typeface="Courier New" panose="02070309020205020404" pitchFamily="49" charset="0"/>
              <a:buChar char="o"/>
            </a:pPr>
            <a:r>
              <a:rPr lang="en-US" sz="1400" dirty="0" smtClean="0">
                <a:solidFill>
                  <a:schemeClr val="accent1">
                    <a:lumMod val="75000"/>
                  </a:schemeClr>
                </a:solidFill>
              </a:rPr>
              <a:t>Python </a:t>
            </a:r>
            <a:r>
              <a:rPr lang="en-US" sz="1400" dirty="0" err="1" smtClean="0">
                <a:solidFill>
                  <a:schemeClr val="accent1">
                    <a:lumMod val="75000"/>
                  </a:schemeClr>
                </a:solidFill>
              </a:rPr>
              <a:t>lxml</a:t>
            </a:r>
            <a:r>
              <a:rPr lang="en-US" sz="1400" dirty="0" smtClean="0">
                <a:solidFill>
                  <a:schemeClr val="accent1">
                    <a:lumMod val="75000"/>
                  </a:schemeClr>
                </a:solidFill>
              </a:rPr>
              <a:t> toolkit</a:t>
            </a:r>
            <a:endParaRPr lang="en-US" sz="1400" dirty="0">
              <a:solidFill>
                <a:schemeClr val="accent1">
                  <a:lumMod val="75000"/>
                </a:schemeClr>
              </a:solidFill>
            </a:endParaRPr>
          </a:p>
          <a:p>
            <a:pPr marL="182880" lvl="0" indent="-182880">
              <a:spcBef>
                <a:spcPts val="600"/>
              </a:spcBef>
              <a:buFont typeface="Arial" panose="020B0604020202020204" pitchFamily="34" charset="0"/>
              <a:buChar char="•"/>
            </a:pPr>
            <a:r>
              <a:rPr lang="en-US" dirty="0" smtClean="0">
                <a:solidFill>
                  <a:schemeClr val="accent1">
                    <a:lumMod val="75000"/>
                  </a:schemeClr>
                </a:solidFill>
              </a:rPr>
              <a:t>SIF (Cytoscape) Format</a:t>
            </a:r>
            <a:endParaRPr lang="en-US" dirty="0">
              <a:solidFill>
                <a:schemeClr val="accent1">
                  <a:lumMod val="75000"/>
                </a:schemeClr>
              </a:solidFill>
            </a:endParaRPr>
          </a:p>
          <a:p>
            <a:pPr marL="548640" lvl="0" indent="-182880">
              <a:buFont typeface="Courier New" panose="02070309020205020404" pitchFamily="49" charset="0"/>
              <a:buChar char="o"/>
            </a:pPr>
            <a:r>
              <a:rPr lang="en-US" sz="1400" dirty="0" smtClean="0">
                <a:solidFill>
                  <a:schemeClr val="accent1">
                    <a:lumMod val="75000"/>
                  </a:schemeClr>
                </a:solidFill>
              </a:rPr>
              <a:t>MIF  to  SIF conversion</a:t>
            </a:r>
            <a:endParaRPr lang="en-US" sz="1600" dirty="0" smtClean="0">
              <a:solidFill>
                <a:schemeClr val="accent1">
                  <a:lumMod val="75000"/>
                </a:schemeClr>
              </a:solidFill>
            </a:endParaRPr>
          </a:p>
        </p:txBody>
      </p:sp>
      <p:sp>
        <p:nvSpPr>
          <p:cNvPr id="9" name="TextBox 8"/>
          <p:cNvSpPr txBox="1"/>
          <p:nvPr/>
        </p:nvSpPr>
        <p:spPr>
          <a:xfrm>
            <a:off x="8982049" y="1569159"/>
            <a:ext cx="1640193" cy="461665"/>
          </a:xfrm>
          <a:prstGeom prst="rect">
            <a:avLst/>
          </a:prstGeom>
          <a:noFill/>
        </p:spPr>
        <p:txBody>
          <a:bodyPr wrap="none" rtlCol="0">
            <a:spAutoFit/>
          </a:bodyPr>
          <a:lstStyle/>
          <a:p>
            <a:r>
              <a:rPr lang="en-US" sz="2400" dirty="0" smtClean="0">
                <a:solidFill>
                  <a:schemeClr val="accent1">
                    <a:lumMod val="75000"/>
                  </a:schemeClr>
                </a:solidFill>
                <a:latin typeface="Arial" panose="020B0604020202020204" pitchFamily="34" charset="0"/>
                <a:cs typeface="Arial" panose="020B0604020202020204" pitchFamily="34" charset="0"/>
              </a:rPr>
              <a:t>Cytoscape</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TextBox 9"/>
          <p:cNvSpPr txBox="1"/>
          <p:nvPr/>
        </p:nvSpPr>
        <p:spPr>
          <a:xfrm>
            <a:off x="4916831" y="1402940"/>
            <a:ext cx="2358338" cy="830997"/>
          </a:xfrm>
          <a:prstGeom prst="rect">
            <a:avLst/>
          </a:prstGeom>
          <a:noFill/>
        </p:spPr>
        <p:txBody>
          <a:bodyPr wrap="none" rtlCol="0">
            <a:spAutoFit/>
          </a:bodyPr>
          <a:lstStyle/>
          <a:p>
            <a:pPr algn="ctr"/>
            <a:r>
              <a:rPr lang="en-US" sz="2400" dirty="0" smtClean="0">
                <a:solidFill>
                  <a:schemeClr val="accent1">
                    <a:lumMod val="75000"/>
                  </a:schemeClr>
                </a:solidFill>
                <a:latin typeface="Arial" panose="020B0604020202020204" pitchFamily="34" charset="0"/>
                <a:cs typeface="Arial" panose="020B0604020202020204" pitchFamily="34" charset="0"/>
              </a:rPr>
              <a:t>Interaction Data</a:t>
            </a:r>
          </a:p>
          <a:p>
            <a:pPr algn="ctr"/>
            <a:r>
              <a:rPr lang="en-US" sz="2400" dirty="0" smtClean="0">
                <a:solidFill>
                  <a:schemeClr val="accent1">
                    <a:lumMod val="75000"/>
                  </a:schemeClr>
                </a:solidFill>
                <a:latin typeface="Arial" panose="020B0604020202020204" pitchFamily="34" charset="0"/>
                <a:cs typeface="Arial" panose="020B0604020202020204" pitchFamily="34" charset="0"/>
              </a:rPr>
              <a:t>Processing</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0"/>
          <p:cNvGrpSpPr/>
          <p:nvPr/>
        </p:nvGrpSpPr>
        <p:grpSpPr>
          <a:xfrm>
            <a:off x="4233672" y="5407488"/>
            <a:ext cx="3724657" cy="972956"/>
            <a:chOff x="4606291" y="4813128"/>
            <a:chExt cx="3724657" cy="972956"/>
          </a:xfrm>
        </p:grpSpPr>
        <p:sp>
          <p:nvSpPr>
            <p:cNvPr id="12" name="Rectangle 11"/>
            <p:cNvSpPr/>
            <p:nvPr/>
          </p:nvSpPr>
          <p:spPr>
            <a:xfrm>
              <a:off x="4606291" y="4813128"/>
              <a:ext cx="3724657" cy="972956"/>
            </a:xfrm>
            <a:prstGeom prst="rect">
              <a:avLst/>
            </a:prstGeom>
            <a:solidFill>
              <a:schemeClr val="accent1">
                <a:lumMod val="20000"/>
                <a:lumOff val="8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652771" y="4914886"/>
              <a:ext cx="3631697" cy="769441"/>
            </a:xfrm>
            <a:prstGeom prst="rect">
              <a:avLst/>
            </a:prstGeom>
            <a:noFill/>
          </p:spPr>
          <p:txBody>
            <a:bodyPr wrap="square" rtlCol="0">
              <a:spAutoFit/>
            </a:bodyPr>
            <a:lstStyle/>
            <a:p>
              <a:pPr marL="742950" indent="-742950" algn="ctr"/>
              <a:r>
                <a:rPr lang="en-US" sz="1600" b="1" dirty="0" smtClean="0">
                  <a:solidFill>
                    <a:schemeClr val="accent1">
                      <a:lumMod val="75000"/>
                    </a:schemeClr>
                  </a:solidFill>
                </a:rPr>
                <a:t>NOTE</a:t>
              </a:r>
            </a:p>
            <a:p>
              <a:r>
                <a:rPr lang="en-US" sz="1400" dirty="0" smtClean="0">
                  <a:solidFill>
                    <a:schemeClr val="accent1">
                      <a:lumMod val="75000"/>
                    </a:schemeClr>
                  </a:solidFill>
                </a:rPr>
                <a:t>Working knowledge of Python required. The day can be skipped by non-programmers.</a:t>
              </a:r>
              <a:endParaRPr lang="en-US" sz="1400" dirty="0">
                <a:solidFill>
                  <a:schemeClr val="accent1">
                    <a:lumMod val="75000"/>
                  </a:schemeClr>
                </a:solidFill>
              </a:endParaRPr>
            </a:p>
          </p:txBody>
        </p:sp>
      </p:grpSp>
      <p:sp>
        <p:nvSpPr>
          <p:cNvPr id="13" name="TextBox 12"/>
          <p:cNvSpPr txBox="1"/>
          <p:nvPr/>
        </p:nvSpPr>
        <p:spPr>
          <a:xfrm>
            <a:off x="3943167" y="198141"/>
            <a:ext cx="4305666" cy="646331"/>
          </a:xfrm>
          <a:prstGeom prst="rect">
            <a:avLst/>
          </a:prstGeom>
          <a:noFill/>
        </p:spPr>
        <p:txBody>
          <a:bodyPr wrap="none" rtlCol="0">
            <a:spAutoFit/>
          </a:bodyPr>
          <a:lstStyle/>
          <a:p>
            <a:pPr algn="ctr"/>
            <a:r>
              <a:rPr lang="en-US" sz="3600" dirty="0" smtClean="0">
                <a:solidFill>
                  <a:schemeClr val="accent1">
                    <a:lumMod val="75000"/>
                  </a:schemeClr>
                </a:solidFill>
                <a:latin typeface="Arial" panose="020B0604020202020204" pitchFamily="34" charset="0"/>
                <a:cs typeface="Arial" panose="020B0604020202020204" pitchFamily="34" charset="0"/>
              </a:rPr>
              <a:t>Workshop Overview</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4" name="TextBox 13"/>
          <p:cNvSpPr txBox="1"/>
          <p:nvPr/>
        </p:nvSpPr>
        <p:spPr>
          <a:xfrm>
            <a:off x="9256964" y="909099"/>
            <a:ext cx="1090363" cy="461665"/>
          </a:xfrm>
          <a:prstGeom prst="rect">
            <a:avLst/>
          </a:prstGeom>
          <a:noFill/>
        </p:spPr>
        <p:txBody>
          <a:bodyPr wrap="none" rtlCol="0">
            <a:spAutoFit/>
          </a:bodyPr>
          <a:lstStyle/>
          <a:p>
            <a:pPr algn="ctr">
              <a:spcAft>
                <a:spcPts val="1200"/>
              </a:spcAft>
            </a:pPr>
            <a:r>
              <a:rPr lang="en-US" sz="2400" b="1" dirty="0" smtClean="0">
                <a:solidFill>
                  <a:schemeClr val="accent1">
                    <a:lumMod val="75000"/>
                  </a:schemeClr>
                </a:solidFill>
              </a:rPr>
              <a:t>Day III</a:t>
            </a:r>
          </a:p>
        </p:txBody>
      </p:sp>
      <p:sp>
        <p:nvSpPr>
          <p:cNvPr id="15" name="TextBox 14"/>
          <p:cNvSpPr txBox="1"/>
          <p:nvPr/>
        </p:nvSpPr>
        <p:spPr>
          <a:xfrm>
            <a:off x="8578110" y="2491509"/>
            <a:ext cx="3545310" cy="3616375"/>
          </a:xfrm>
          <a:prstGeom prst="rect">
            <a:avLst/>
          </a:prstGeom>
          <a:noFill/>
        </p:spPr>
        <p:txBody>
          <a:bodyPr wrap="square" rtlCol="0">
            <a:spAutoFit/>
          </a:bodyPr>
          <a:lstStyle/>
          <a:p>
            <a:pPr marL="182880" indent="-182880">
              <a:buFont typeface="Arial" panose="020B0604020202020204" pitchFamily="34" charset="0"/>
              <a:buChar char="•"/>
            </a:pPr>
            <a:r>
              <a:rPr lang="en-US" dirty="0" smtClean="0">
                <a:solidFill>
                  <a:schemeClr val="accent1">
                    <a:lumMod val="75000"/>
                  </a:schemeClr>
                </a:solidFill>
              </a:rPr>
              <a:t>Interaction Networks</a:t>
            </a:r>
          </a:p>
          <a:p>
            <a:pPr marL="548640" lvl="0" indent="-182880">
              <a:buFont typeface="Courier New" panose="02070309020205020404" pitchFamily="49" charset="0"/>
              <a:buChar char="o"/>
            </a:pPr>
            <a:r>
              <a:rPr lang="en-US" sz="1400" dirty="0" smtClean="0">
                <a:solidFill>
                  <a:schemeClr val="accent1">
                    <a:lumMod val="75000"/>
                  </a:schemeClr>
                </a:solidFill>
              </a:rPr>
              <a:t>Record structure</a:t>
            </a:r>
          </a:p>
          <a:p>
            <a:pPr marL="548640" lvl="0" indent="-182880">
              <a:buFont typeface="Courier New" panose="02070309020205020404" pitchFamily="49" charset="0"/>
              <a:buChar char="o"/>
            </a:pPr>
            <a:r>
              <a:rPr lang="en-US" sz="1400" dirty="0" smtClean="0">
                <a:solidFill>
                  <a:schemeClr val="accent1">
                    <a:lumMod val="75000"/>
                  </a:schemeClr>
                </a:solidFill>
              </a:rPr>
              <a:t>Compact vs </a:t>
            </a:r>
            <a:r>
              <a:rPr lang="en-US" sz="1400" dirty="0">
                <a:solidFill>
                  <a:schemeClr val="accent1">
                    <a:lumMod val="75000"/>
                  </a:schemeClr>
                </a:solidFill>
              </a:rPr>
              <a:t>e</a:t>
            </a:r>
            <a:r>
              <a:rPr lang="en-US" sz="1400" dirty="0" smtClean="0">
                <a:solidFill>
                  <a:schemeClr val="accent1">
                    <a:lumMod val="75000"/>
                  </a:schemeClr>
                </a:solidFill>
              </a:rPr>
              <a:t>xpanded form</a:t>
            </a:r>
          </a:p>
          <a:p>
            <a:pPr marL="182880" indent="-182880">
              <a:spcBef>
                <a:spcPts val="600"/>
              </a:spcBef>
              <a:buFont typeface="Arial" panose="020B0604020202020204" pitchFamily="34" charset="0"/>
              <a:buChar char="•"/>
            </a:pPr>
            <a:r>
              <a:rPr lang="en-US" dirty="0" smtClean="0">
                <a:solidFill>
                  <a:schemeClr val="accent1">
                    <a:lumMod val="75000"/>
                  </a:schemeClr>
                </a:solidFill>
              </a:rPr>
              <a:t>Cytoscape Overview</a:t>
            </a:r>
            <a:endParaRPr lang="en-US" sz="1400" dirty="0">
              <a:solidFill>
                <a:schemeClr val="accent1">
                  <a:lumMod val="75000"/>
                </a:schemeClr>
              </a:solidFill>
            </a:endParaRPr>
          </a:p>
          <a:p>
            <a:pPr marL="548640" lvl="0" indent="-182880">
              <a:buFont typeface="Courier New" panose="02070309020205020404" pitchFamily="49" charset="0"/>
              <a:buChar char="o"/>
            </a:pPr>
            <a:r>
              <a:rPr lang="en-US" sz="1400" dirty="0" smtClean="0">
                <a:solidFill>
                  <a:schemeClr val="accent1">
                    <a:lumMod val="75000"/>
                  </a:schemeClr>
                </a:solidFill>
              </a:rPr>
              <a:t>Installation</a:t>
            </a:r>
          </a:p>
          <a:p>
            <a:pPr marL="548640" lvl="0" indent="-182880">
              <a:buFont typeface="Courier New" panose="02070309020205020404" pitchFamily="49" charset="0"/>
              <a:buChar char="o"/>
            </a:pPr>
            <a:r>
              <a:rPr lang="en-US" sz="1400" dirty="0" smtClean="0">
                <a:solidFill>
                  <a:schemeClr val="accent1">
                    <a:lumMod val="75000"/>
                  </a:schemeClr>
                </a:solidFill>
              </a:rPr>
              <a:t>Basic features</a:t>
            </a:r>
          </a:p>
          <a:p>
            <a:pPr marL="548640" lvl="0" indent="-182880">
              <a:buFont typeface="Courier New" panose="02070309020205020404" pitchFamily="49" charset="0"/>
              <a:buChar char="o"/>
            </a:pPr>
            <a:r>
              <a:rPr lang="en-US" sz="1400" dirty="0" smtClean="0">
                <a:solidFill>
                  <a:schemeClr val="accent1">
                    <a:lumMod val="75000"/>
                  </a:schemeClr>
                </a:solidFill>
              </a:rPr>
              <a:t>Apps/Plugins overview</a:t>
            </a:r>
          </a:p>
          <a:p>
            <a:pPr marL="182880" indent="-182880">
              <a:spcBef>
                <a:spcPts val="600"/>
              </a:spcBef>
              <a:buFont typeface="Arial" panose="020B0604020202020204" pitchFamily="34" charset="0"/>
              <a:buChar char="•"/>
            </a:pPr>
            <a:r>
              <a:rPr lang="en-US" dirty="0" smtClean="0">
                <a:solidFill>
                  <a:schemeClr val="accent1">
                    <a:lumMod val="75000"/>
                  </a:schemeClr>
                </a:solidFill>
              </a:rPr>
              <a:t>Loading Interaction Data</a:t>
            </a:r>
          </a:p>
          <a:p>
            <a:pPr marL="548640" indent="-182880">
              <a:buFont typeface="Courier New" panose="02070309020205020404" pitchFamily="49" charset="0"/>
              <a:buChar char="o"/>
            </a:pPr>
            <a:r>
              <a:rPr lang="en-US" sz="1400" dirty="0" smtClean="0">
                <a:solidFill>
                  <a:schemeClr val="accent1">
                    <a:lumMod val="75000"/>
                  </a:schemeClr>
                </a:solidFill>
              </a:rPr>
              <a:t>Local files</a:t>
            </a:r>
          </a:p>
          <a:p>
            <a:pPr marL="548640" indent="-182880">
              <a:buFont typeface="Courier New" panose="02070309020205020404" pitchFamily="49" charset="0"/>
              <a:buChar char="o"/>
            </a:pPr>
            <a:r>
              <a:rPr lang="en-US" sz="1400" dirty="0" smtClean="0">
                <a:solidFill>
                  <a:schemeClr val="accent1">
                    <a:lumMod val="75000"/>
                  </a:schemeClr>
                </a:solidFill>
              </a:rPr>
              <a:t>Public resources</a:t>
            </a:r>
            <a:endParaRPr lang="en-US" sz="1400" dirty="0">
              <a:solidFill>
                <a:schemeClr val="accent1">
                  <a:lumMod val="75000"/>
                </a:schemeClr>
              </a:solidFill>
            </a:endParaRPr>
          </a:p>
          <a:p>
            <a:pPr marL="182880" lvl="0" indent="-182880">
              <a:spcBef>
                <a:spcPts val="600"/>
              </a:spcBef>
              <a:buFont typeface="Arial" panose="020B0604020202020204" pitchFamily="34" charset="0"/>
              <a:buChar char="•"/>
            </a:pPr>
            <a:r>
              <a:rPr lang="en-US" dirty="0" smtClean="0">
                <a:solidFill>
                  <a:schemeClr val="accent1">
                    <a:lumMod val="75000"/>
                  </a:schemeClr>
                </a:solidFill>
              </a:rPr>
              <a:t>Basic Network Visualization</a:t>
            </a:r>
            <a:endParaRPr lang="en-US" dirty="0">
              <a:solidFill>
                <a:schemeClr val="accent1">
                  <a:lumMod val="75000"/>
                </a:schemeClr>
              </a:solidFill>
            </a:endParaRPr>
          </a:p>
          <a:p>
            <a:pPr marL="548640" lvl="0" indent="-182880">
              <a:buFont typeface="Courier New" panose="02070309020205020404" pitchFamily="49" charset="0"/>
              <a:buChar char="o"/>
            </a:pPr>
            <a:r>
              <a:rPr lang="en-US" sz="1400" dirty="0" smtClean="0">
                <a:solidFill>
                  <a:schemeClr val="accent1">
                    <a:lumMod val="75000"/>
                  </a:schemeClr>
                </a:solidFill>
              </a:rPr>
              <a:t>Expression data</a:t>
            </a:r>
          </a:p>
          <a:p>
            <a:pPr marL="548640" lvl="0" indent="-182880">
              <a:buFont typeface="Courier New" panose="02070309020205020404" pitchFamily="49" charset="0"/>
              <a:buChar char="o"/>
            </a:pPr>
            <a:r>
              <a:rPr lang="en-US" sz="1400" dirty="0" smtClean="0">
                <a:solidFill>
                  <a:schemeClr val="accent1">
                    <a:lumMod val="75000"/>
                  </a:schemeClr>
                </a:solidFill>
              </a:rPr>
              <a:t>Functional enrichment</a:t>
            </a:r>
            <a:endParaRPr lang="en-US" sz="1600" dirty="0" smtClean="0">
              <a:solidFill>
                <a:schemeClr val="accent1">
                  <a:lumMod val="75000"/>
                </a:schemeClr>
              </a:solidFill>
            </a:endParaRPr>
          </a:p>
          <a:p>
            <a:pPr marL="548640" indent="-182880">
              <a:buFont typeface="Courier New" panose="02070309020205020404" pitchFamily="49" charset="0"/>
              <a:buChar char="o"/>
            </a:pPr>
            <a:endParaRPr lang="en-US" sz="1600" dirty="0" smtClean="0">
              <a:solidFill>
                <a:schemeClr val="accent1">
                  <a:lumMod val="75000"/>
                </a:schemeClr>
              </a:solidFill>
            </a:endParaRPr>
          </a:p>
        </p:txBody>
      </p:sp>
      <p:grpSp>
        <p:nvGrpSpPr>
          <p:cNvPr id="20" name="Group 19"/>
          <p:cNvGrpSpPr/>
          <p:nvPr/>
        </p:nvGrpSpPr>
        <p:grpSpPr>
          <a:xfrm>
            <a:off x="3980657" y="1766130"/>
            <a:ext cx="4230686" cy="4744927"/>
            <a:chOff x="4358781" y="1354650"/>
            <a:chExt cx="4230686" cy="4744927"/>
          </a:xfrm>
        </p:grpSpPr>
        <p:cxnSp>
          <p:nvCxnSpPr>
            <p:cNvPr id="17" name="Straight Connector 16"/>
            <p:cNvCxnSpPr/>
            <p:nvPr/>
          </p:nvCxnSpPr>
          <p:spPr>
            <a:xfrm flipH="1">
              <a:off x="4358781" y="1357101"/>
              <a:ext cx="29225" cy="474247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8560242" y="1354650"/>
              <a:ext cx="29225" cy="4742476"/>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1604580" y="1898523"/>
            <a:ext cx="1168910" cy="307777"/>
          </a:xfrm>
          <a:prstGeom prst="rect">
            <a:avLst/>
          </a:prstGeom>
          <a:noFill/>
        </p:spPr>
        <p:txBody>
          <a:bodyPr wrap="none" rtlCol="0">
            <a:spAutoFit/>
          </a:bodyPr>
          <a:lstStyle/>
          <a:p>
            <a:r>
              <a:rPr lang="en-US" sz="1400" i="1" dirty="0" smtClean="0">
                <a:solidFill>
                  <a:schemeClr val="accent1">
                    <a:lumMod val="75000"/>
                  </a:schemeClr>
                </a:solidFill>
              </a:rPr>
              <a:t>presentation</a:t>
            </a:r>
            <a:endParaRPr lang="en-US" sz="1400" i="1" dirty="0">
              <a:solidFill>
                <a:schemeClr val="accent1">
                  <a:lumMod val="75000"/>
                </a:schemeClr>
              </a:solidFill>
            </a:endParaRPr>
          </a:p>
        </p:txBody>
      </p:sp>
      <p:sp>
        <p:nvSpPr>
          <p:cNvPr id="23" name="TextBox 22"/>
          <p:cNvSpPr txBox="1"/>
          <p:nvPr/>
        </p:nvSpPr>
        <p:spPr>
          <a:xfrm>
            <a:off x="5635778" y="2083269"/>
            <a:ext cx="920445" cy="307777"/>
          </a:xfrm>
          <a:prstGeom prst="rect">
            <a:avLst/>
          </a:prstGeom>
          <a:noFill/>
        </p:spPr>
        <p:txBody>
          <a:bodyPr wrap="none" rtlCol="0">
            <a:spAutoFit/>
          </a:bodyPr>
          <a:lstStyle/>
          <a:p>
            <a:r>
              <a:rPr lang="en-US" sz="1400" i="1" dirty="0">
                <a:solidFill>
                  <a:schemeClr val="accent1">
                    <a:lumMod val="75000"/>
                  </a:schemeClr>
                </a:solidFill>
              </a:rPr>
              <a:t>h</a:t>
            </a:r>
            <a:r>
              <a:rPr lang="en-US" sz="1400" i="1" dirty="0" smtClean="0">
                <a:solidFill>
                  <a:schemeClr val="accent1">
                    <a:lumMod val="75000"/>
                  </a:schemeClr>
                </a:solidFill>
              </a:rPr>
              <a:t>ands on</a:t>
            </a:r>
            <a:endParaRPr lang="en-US" sz="1400" i="1" dirty="0">
              <a:solidFill>
                <a:schemeClr val="accent1">
                  <a:lumMod val="75000"/>
                </a:schemeClr>
              </a:solidFill>
            </a:endParaRPr>
          </a:p>
        </p:txBody>
      </p:sp>
      <p:sp>
        <p:nvSpPr>
          <p:cNvPr id="24" name="TextBox 23"/>
          <p:cNvSpPr txBox="1"/>
          <p:nvPr/>
        </p:nvSpPr>
        <p:spPr>
          <a:xfrm>
            <a:off x="9341923" y="1897216"/>
            <a:ext cx="920445" cy="307777"/>
          </a:xfrm>
          <a:prstGeom prst="rect">
            <a:avLst/>
          </a:prstGeom>
          <a:noFill/>
        </p:spPr>
        <p:txBody>
          <a:bodyPr wrap="none" rtlCol="0">
            <a:spAutoFit/>
          </a:bodyPr>
          <a:lstStyle/>
          <a:p>
            <a:r>
              <a:rPr lang="en-US" sz="1400" i="1" dirty="0">
                <a:solidFill>
                  <a:schemeClr val="accent1">
                    <a:lumMod val="75000"/>
                  </a:schemeClr>
                </a:solidFill>
              </a:rPr>
              <a:t>h</a:t>
            </a:r>
            <a:r>
              <a:rPr lang="en-US" sz="1400" i="1" dirty="0" smtClean="0">
                <a:solidFill>
                  <a:schemeClr val="accent1">
                    <a:lumMod val="75000"/>
                  </a:schemeClr>
                </a:solidFill>
              </a:rPr>
              <a:t>ands on</a:t>
            </a:r>
            <a:endParaRPr lang="en-US" sz="1400" i="1" dirty="0">
              <a:solidFill>
                <a:schemeClr val="accent1">
                  <a:lumMod val="75000"/>
                </a:schemeClr>
              </a:solidFill>
            </a:endParaRPr>
          </a:p>
        </p:txBody>
      </p:sp>
    </p:spTree>
    <p:extLst>
      <p:ext uri="{BB962C8B-B14F-4D97-AF65-F5344CB8AC3E}">
        <p14:creationId xmlns:p14="http://schemas.microsoft.com/office/powerpoint/2010/main" val="6979637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731482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Examples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6" name="Rectangle 5"/>
          <p:cNvSpPr/>
          <p:nvPr/>
        </p:nvSpPr>
        <p:spPr>
          <a:xfrm>
            <a:off x="42272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278916" y="1144879"/>
            <a:ext cx="6596252" cy="1477328"/>
          </a:xfrm>
          <a:prstGeom prst="rect">
            <a:avLst/>
          </a:prstGeom>
          <a:noFill/>
        </p:spPr>
        <p:txBody>
          <a:bodyPr wrap="squar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Overexpression (human) of doubly-tagged (FLAG &amp; HA) human H2A, H2A.Z &amp; ANP32E proteins </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Tandem affinity purification of interacting partners  </a:t>
            </a:r>
            <a:endParaRPr lang="en-US" dirty="0">
              <a:solidFill>
                <a:schemeClr val="accent1">
                  <a:lumMod val="75000"/>
                </a:schemeClr>
              </a:solidFill>
              <a:latin typeface="Arial" panose="020B0604020202020204" pitchFamily="34" charset="0"/>
              <a:cs typeface="Arial" panose="020B0604020202020204" pitchFamily="34" charset="0"/>
            </a:endParaRP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Mass spectrometric and/or Western blot protein identification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9198" y="3221881"/>
            <a:ext cx="5115654" cy="2877555"/>
          </a:xfrm>
          <a:prstGeom prst="rect">
            <a:avLst/>
          </a:prstGeom>
          <a:noFill/>
          <a:ln>
            <a:solidFill>
              <a:schemeClr val="bg1">
                <a:lumMod val="50000"/>
              </a:schemeClr>
            </a:solidFill>
          </a:ln>
          <a:effectLst>
            <a:outerShdw blurRad="50800" dist="38100" dir="2700000" algn="tl" rotWithShape="0">
              <a:prstClr val="black">
                <a:alpha val="40000"/>
              </a:prstClr>
            </a:outerShdw>
          </a:effectLst>
        </p:spPr>
      </p:pic>
      <p:sp>
        <p:nvSpPr>
          <p:cNvPr id="10" name="Rectangle 9"/>
          <p:cNvSpPr/>
          <p:nvPr/>
        </p:nvSpPr>
        <p:spPr>
          <a:xfrm>
            <a:off x="6761747" y="5582653"/>
            <a:ext cx="1852864" cy="30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629400" y="5772576"/>
            <a:ext cx="2381870" cy="338554"/>
          </a:xfrm>
          <a:prstGeom prst="rect">
            <a:avLst/>
          </a:prstGeom>
          <a:noFill/>
        </p:spPr>
        <p:txBody>
          <a:bodyPr wrap="none" rtlCol="0">
            <a:spAutoFit/>
          </a:bodyPr>
          <a:lstStyle/>
          <a:p>
            <a:r>
              <a:rPr lang="en-US" sz="1600" dirty="0" smtClean="0">
                <a:solidFill>
                  <a:schemeClr val="accent1">
                    <a:lumMod val="75000"/>
                  </a:schemeClr>
                </a:solidFill>
                <a:latin typeface="Arial" panose="020B0604020202020204" pitchFamily="34" charset="0"/>
                <a:cs typeface="Arial" panose="020B0604020202020204" pitchFamily="34" charset="0"/>
              </a:rPr>
              <a:t>Affinity Chromatography</a:t>
            </a:r>
            <a:endParaRPr lang="en-US" sz="1600" dirty="0">
              <a:solidFill>
                <a:schemeClr val="accent1">
                  <a:lumMod val="75000"/>
                </a:schemeClr>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537072" y="891466"/>
            <a:ext cx="4663443"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 name="TextBox 3"/>
          <p:cNvSpPr txBox="1"/>
          <p:nvPr/>
        </p:nvSpPr>
        <p:spPr>
          <a:xfrm>
            <a:off x="653141" y="6011333"/>
            <a:ext cx="4184674"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smtClean="0">
                <a:solidFill>
                  <a:schemeClr val="accent1">
                    <a:lumMod val="75000"/>
                  </a:schemeClr>
                </a:solidFill>
                <a:latin typeface="Arial Narrow" panose="020B0606020202030204" pitchFamily="34" charset="0"/>
              </a:rPr>
              <a:t>Obri</a:t>
            </a:r>
            <a:r>
              <a:rPr lang="en-US" sz="1600" dirty="0" smtClean="0">
                <a:solidFill>
                  <a:schemeClr val="accent1">
                    <a:lumMod val="75000"/>
                  </a:schemeClr>
                </a:solidFill>
                <a:latin typeface="Arial Narrow" panose="020B0606020202030204" pitchFamily="34" charset="0"/>
              </a:rPr>
              <a:t> </a:t>
            </a:r>
            <a:r>
              <a:rPr lang="en-US" sz="1600" i="1" dirty="0" smtClean="0">
                <a:solidFill>
                  <a:schemeClr val="accent1">
                    <a:lumMod val="75000"/>
                  </a:schemeClr>
                </a:solidFill>
                <a:latin typeface="Arial Narrow" panose="020B0606020202030204" pitchFamily="34" charset="0"/>
              </a:rPr>
              <a:t>et al</a:t>
            </a:r>
            <a:r>
              <a:rPr lang="en-US" sz="1600" dirty="0" smtClean="0">
                <a:solidFill>
                  <a:schemeClr val="accent1">
                    <a:lumMod val="75000"/>
                  </a:schemeClr>
                </a:solidFill>
                <a:latin typeface="Arial Narrow" panose="020B0606020202030204" pitchFamily="34" charset="0"/>
              </a:rPr>
              <a:t>. Nature 505:648-53 (2014); PMID: 24463511</a:t>
            </a:r>
            <a:endParaRPr lang="en-US" sz="1600" dirty="0">
              <a:solidFill>
                <a:schemeClr val="accent1">
                  <a:lumMod val="75000"/>
                </a:schemeClr>
              </a:solidFill>
              <a:latin typeface="Arial Narrow" panose="020B0606020202030204" pitchFamily="34" charset="0"/>
            </a:endParaRPr>
          </a:p>
        </p:txBody>
      </p:sp>
      <p:cxnSp>
        <p:nvCxnSpPr>
          <p:cNvPr id="9" name="Straight Connector 8"/>
          <p:cNvCxnSpPr/>
          <p:nvPr/>
        </p:nvCxnSpPr>
        <p:spPr>
          <a:xfrm flipV="1">
            <a:off x="5101391" y="1422394"/>
            <a:ext cx="0" cy="342842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101391" y="5206033"/>
            <a:ext cx="0" cy="744257"/>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113421" y="2911643"/>
            <a:ext cx="668773" cy="523220"/>
          </a:xfrm>
          <a:prstGeom prst="rect">
            <a:avLst/>
          </a:prstGeom>
          <a:noFill/>
        </p:spPr>
        <p:txBody>
          <a:bodyPr wrap="none" rtlCol="0">
            <a:spAutoFit/>
          </a:bodyPr>
          <a:lstStyle/>
          <a:p>
            <a:r>
              <a:rPr lang="en-US" sz="2800" b="1" dirty="0" smtClean="0">
                <a:solidFill>
                  <a:srgbClr val="FF0000"/>
                </a:solidFill>
              </a:rPr>
              <a:t>MS</a:t>
            </a:r>
            <a:endParaRPr lang="en-US" sz="2800" b="1" dirty="0">
              <a:solidFill>
                <a:srgbClr val="FF0000"/>
              </a:solidFill>
            </a:endParaRPr>
          </a:p>
        </p:txBody>
      </p:sp>
      <p:sp>
        <p:nvSpPr>
          <p:cNvPr id="25" name="TextBox 24"/>
          <p:cNvSpPr txBox="1"/>
          <p:nvPr/>
        </p:nvSpPr>
        <p:spPr>
          <a:xfrm>
            <a:off x="5097379" y="5338009"/>
            <a:ext cx="1439433" cy="523220"/>
          </a:xfrm>
          <a:prstGeom prst="rect">
            <a:avLst/>
          </a:prstGeom>
          <a:noFill/>
          <a:ln>
            <a:noFill/>
          </a:ln>
        </p:spPr>
        <p:txBody>
          <a:bodyPr wrap="none" rtlCol="0">
            <a:spAutoFit/>
          </a:bodyPr>
          <a:lstStyle/>
          <a:p>
            <a:r>
              <a:rPr lang="en-US" sz="2800" b="1" dirty="0" smtClean="0">
                <a:solidFill>
                  <a:srgbClr val="00B050"/>
                </a:solidFill>
              </a:rPr>
              <a:t>Western</a:t>
            </a:r>
            <a:endParaRPr lang="en-US" sz="2800" b="1" dirty="0">
              <a:solidFill>
                <a:srgbClr val="00B050"/>
              </a:solidFill>
            </a:endParaRPr>
          </a:p>
        </p:txBody>
      </p:sp>
    </p:spTree>
    <p:extLst>
      <p:ext uri="{BB962C8B-B14F-4D97-AF65-F5344CB8AC3E}">
        <p14:creationId xmlns:p14="http://schemas.microsoft.com/office/powerpoint/2010/main" val="16938851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705834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Methods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6" name="Rectangle 5"/>
          <p:cNvSpPr/>
          <p:nvPr/>
        </p:nvSpPr>
        <p:spPr>
          <a:xfrm>
            <a:off x="42272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9241" y="891466"/>
            <a:ext cx="9593518" cy="5396353"/>
          </a:xfrm>
          <a:prstGeom prst="rect">
            <a:avLst/>
          </a:prstGeom>
          <a:noFill/>
          <a:ln>
            <a:solidFill>
              <a:schemeClr val="bg1">
                <a:lumMod val="50000"/>
              </a:schemeClr>
            </a:solidFill>
          </a:ln>
          <a:effectLst>
            <a:outerShdw blurRad="50800" dist="38100" dir="2700000" algn="tl" rotWithShape="0">
              <a:prstClr val="black">
                <a:alpha val="40000"/>
              </a:prstClr>
            </a:outerShdw>
          </a:effectLst>
        </p:spPr>
      </p:pic>
      <p:sp>
        <p:nvSpPr>
          <p:cNvPr id="10" name="Rectangle 9"/>
          <p:cNvSpPr/>
          <p:nvPr/>
        </p:nvSpPr>
        <p:spPr>
          <a:xfrm>
            <a:off x="1660358" y="5109398"/>
            <a:ext cx="3500419" cy="867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422514" y="5807162"/>
            <a:ext cx="2381870" cy="338554"/>
          </a:xfrm>
          <a:prstGeom prst="rect">
            <a:avLst/>
          </a:prstGeom>
          <a:noFill/>
        </p:spPr>
        <p:txBody>
          <a:bodyPr wrap="none" rtlCol="0">
            <a:spAutoFit/>
          </a:bodyPr>
          <a:lstStyle/>
          <a:p>
            <a:r>
              <a:rPr lang="en-US" sz="1600" dirty="0" smtClean="0">
                <a:solidFill>
                  <a:schemeClr val="accent1">
                    <a:lumMod val="75000"/>
                  </a:schemeClr>
                </a:solidFill>
                <a:latin typeface="Arial" panose="020B0604020202020204" pitchFamily="34" charset="0"/>
                <a:cs typeface="Arial" panose="020B0604020202020204" pitchFamily="34" charset="0"/>
              </a:rPr>
              <a:t>Affinity Chromatography</a:t>
            </a:r>
            <a:endParaRPr lang="en-US" sz="16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43023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97376" y="83841"/>
            <a:ext cx="731482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Examples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6" name="Rectangle 5"/>
          <p:cNvSpPr/>
          <p:nvPr/>
        </p:nvSpPr>
        <p:spPr>
          <a:xfrm>
            <a:off x="42272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278916" y="1144879"/>
            <a:ext cx="6596252" cy="1477328"/>
          </a:xfrm>
          <a:prstGeom prst="rect">
            <a:avLst/>
          </a:prstGeom>
          <a:noFill/>
        </p:spPr>
        <p:txBody>
          <a:bodyPr wrap="squar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Overexpression (human) of doubly-tagged (FLAG &amp; HA) human H2A, H2A.Z &amp; ANP32E proteins </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Tandem affinity purification of interacting partners  </a:t>
            </a:r>
            <a:endParaRPr lang="en-US" dirty="0">
              <a:solidFill>
                <a:schemeClr val="accent1">
                  <a:lumMod val="75000"/>
                </a:schemeClr>
              </a:solidFill>
              <a:latin typeface="Arial" panose="020B0604020202020204" pitchFamily="34" charset="0"/>
              <a:cs typeface="Arial" panose="020B0604020202020204" pitchFamily="34" charset="0"/>
            </a:endParaRP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Mass spectrometric and/or Western blot protein identification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9198" y="3221881"/>
            <a:ext cx="5115654" cy="2877555"/>
          </a:xfrm>
          <a:prstGeom prst="rect">
            <a:avLst/>
          </a:prstGeom>
          <a:noFill/>
          <a:ln>
            <a:solidFill>
              <a:schemeClr val="bg1">
                <a:lumMod val="50000"/>
              </a:schemeClr>
            </a:solidFill>
          </a:ln>
          <a:effectLst>
            <a:outerShdw blurRad="50800" dist="38100" dir="2700000" algn="tl" rotWithShape="0">
              <a:prstClr val="black">
                <a:alpha val="40000"/>
              </a:prstClr>
            </a:outerShdw>
          </a:effectLst>
        </p:spPr>
      </p:pic>
      <p:sp>
        <p:nvSpPr>
          <p:cNvPr id="10" name="Rectangle 9"/>
          <p:cNvSpPr/>
          <p:nvPr/>
        </p:nvSpPr>
        <p:spPr>
          <a:xfrm>
            <a:off x="6761747" y="5582653"/>
            <a:ext cx="1852864" cy="30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629400" y="5772576"/>
            <a:ext cx="2381870" cy="338554"/>
          </a:xfrm>
          <a:prstGeom prst="rect">
            <a:avLst/>
          </a:prstGeom>
          <a:noFill/>
        </p:spPr>
        <p:txBody>
          <a:bodyPr wrap="none" rtlCol="0">
            <a:spAutoFit/>
          </a:bodyPr>
          <a:lstStyle/>
          <a:p>
            <a:r>
              <a:rPr lang="en-US" sz="1600" dirty="0" smtClean="0">
                <a:solidFill>
                  <a:schemeClr val="accent1">
                    <a:lumMod val="75000"/>
                  </a:schemeClr>
                </a:solidFill>
                <a:latin typeface="Arial" panose="020B0604020202020204" pitchFamily="34" charset="0"/>
                <a:cs typeface="Arial" panose="020B0604020202020204" pitchFamily="34" charset="0"/>
              </a:rPr>
              <a:t>Affinity Chromatography</a:t>
            </a:r>
            <a:endParaRPr lang="en-US" sz="1600" dirty="0">
              <a:solidFill>
                <a:schemeClr val="accent1">
                  <a:lumMod val="75000"/>
                </a:schemeClr>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537072" y="891466"/>
            <a:ext cx="4663443"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 name="TextBox 3"/>
          <p:cNvSpPr txBox="1"/>
          <p:nvPr/>
        </p:nvSpPr>
        <p:spPr>
          <a:xfrm>
            <a:off x="653140" y="6011333"/>
            <a:ext cx="4195307"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smtClean="0">
                <a:solidFill>
                  <a:schemeClr val="accent1">
                    <a:lumMod val="75000"/>
                  </a:schemeClr>
                </a:solidFill>
                <a:latin typeface="Arial Narrow" panose="020B0606020202030204" pitchFamily="34" charset="0"/>
              </a:rPr>
              <a:t>Obri</a:t>
            </a:r>
            <a:r>
              <a:rPr lang="en-US" sz="1600" dirty="0" smtClean="0">
                <a:solidFill>
                  <a:schemeClr val="accent1">
                    <a:lumMod val="75000"/>
                  </a:schemeClr>
                </a:solidFill>
                <a:latin typeface="Arial Narrow" panose="020B0606020202030204" pitchFamily="34" charset="0"/>
              </a:rPr>
              <a:t> </a:t>
            </a:r>
            <a:r>
              <a:rPr lang="en-US" sz="1600" i="1" dirty="0" smtClean="0">
                <a:solidFill>
                  <a:schemeClr val="accent1">
                    <a:lumMod val="75000"/>
                  </a:schemeClr>
                </a:solidFill>
                <a:latin typeface="Arial Narrow" panose="020B0606020202030204" pitchFamily="34" charset="0"/>
              </a:rPr>
              <a:t>et al</a:t>
            </a:r>
            <a:r>
              <a:rPr lang="en-US" sz="1600" dirty="0" smtClean="0">
                <a:solidFill>
                  <a:schemeClr val="accent1">
                    <a:lumMod val="75000"/>
                  </a:schemeClr>
                </a:solidFill>
                <a:latin typeface="Arial Narrow" panose="020B0606020202030204" pitchFamily="34" charset="0"/>
              </a:rPr>
              <a:t>. Nature 505:648-53 (2014); PMID: 24463511</a:t>
            </a:r>
            <a:endParaRPr lang="en-US" sz="1600" dirty="0">
              <a:solidFill>
                <a:schemeClr val="accent1">
                  <a:lumMod val="75000"/>
                </a:schemeClr>
              </a:solidFill>
              <a:latin typeface="Arial Narrow" panose="020B0606020202030204" pitchFamily="34" charset="0"/>
            </a:endParaRPr>
          </a:p>
        </p:txBody>
      </p:sp>
      <p:cxnSp>
        <p:nvCxnSpPr>
          <p:cNvPr id="9" name="Straight Connector 8"/>
          <p:cNvCxnSpPr/>
          <p:nvPr/>
        </p:nvCxnSpPr>
        <p:spPr>
          <a:xfrm flipV="1">
            <a:off x="5101391" y="1422394"/>
            <a:ext cx="0" cy="342842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101391" y="5206033"/>
            <a:ext cx="0" cy="744257"/>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113421" y="2911643"/>
            <a:ext cx="668773" cy="523220"/>
          </a:xfrm>
          <a:prstGeom prst="rect">
            <a:avLst/>
          </a:prstGeom>
          <a:noFill/>
        </p:spPr>
        <p:txBody>
          <a:bodyPr wrap="none" rtlCol="0">
            <a:spAutoFit/>
          </a:bodyPr>
          <a:lstStyle/>
          <a:p>
            <a:r>
              <a:rPr lang="en-US" sz="2800" b="1" dirty="0" smtClean="0">
                <a:solidFill>
                  <a:srgbClr val="FF0000"/>
                </a:solidFill>
              </a:rPr>
              <a:t>MS</a:t>
            </a:r>
            <a:endParaRPr lang="en-US" sz="2800" b="1" dirty="0">
              <a:solidFill>
                <a:srgbClr val="FF0000"/>
              </a:solidFill>
            </a:endParaRPr>
          </a:p>
        </p:txBody>
      </p:sp>
      <p:sp>
        <p:nvSpPr>
          <p:cNvPr id="25" name="TextBox 24"/>
          <p:cNvSpPr txBox="1"/>
          <p:nvPr/>
        </p:nvSpPr>
        <p:spPr>
          <a:xfrm>
            <a:off x="5097379" y="5338009"/>
            <a:ext cx="1439433" cy="523220"/>
          </a:xfrm>
          <a:prstGeom prst="rect">
            <a:avLst/>
          </a:prstGeom>
          <a:noFill/>
          <a:ln>
            <a:noFill/>
          </a:ln>
        </p:spPr>
        <p:txBody>
          <a:bodyPr wrap="none" rtlCol="0">
            <a:spAutoFit/>
          </a:bodyPr>
          <a:lstStyle/>
          <a:p>
            <a:r>
              <a:rPr lang="en-US" sz="2800" b="1" dirty="0" smtClean="0">
                <a:solidFill>
                  <a:srgbClr val="00B050"/>
                </a:solidFill>
              </a:rPr>
              <a:t>Western</a:t>
            </a:r>
            <a:endParaRPr lang="en-US" sz="2800" b="1" dirty="0">
              <a:solidFill>
                <a:srgbClr val="00B050"/>
              </a:solidFill>
            </a:endParaRPr>
          </a:p>
        </p:txBody>
      </p:sp>
    </p:spTree>
    <p:extLst>
      <p:ext uri="{BB962C8B-B14F-4D97-AF65-F5344CB8AC3E}">
        <p14:creationId xmlns:p14="http://schemas.microsoft.com/office/powerpoint/2010/main" val="3075270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705834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Methods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574490" y="766490"/>
            <a:ext cx="6995638" cy="369332"/>
          </a:xfrm>
          <a:prstGeom prst="rect">
            <a:avLst/>
          </a:prstGeom>
          <a:noFill/>
        </p:spPr>
        <p:txBody>
          <a:bodyPr wrap="squar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When interacting complexes are not stable enough...</a:t>
            </a:r>
            <a:endParaRPr lang="en-US" dirty="0">
              <a:solidFill>
                <a:schemeClr val="accent1">
                  <a:lumMod val="75000"/>
                </a:schemeClr>
              </a:solidFill>
              <a:latin typeface="Arial" panose="020B0604020202020204" pitchFamily="34" charset="0"/>
              <a:cs typeface="Arial" panose="020B0604020202020204" pitchFamily="34" charset="0"/>
            </a:endParaRPr>
          </a:p>
        </p:txBody>
      </p:sp>
      <p:sp>
        <p:nvSpPr>
          <p:cNvPr id="25" name="Rectangle 24"/>
          <p:cNvSpPr/>
          <p:nvPr/>
        </p:nvSpPr>
        <p:spPr>
          <a:xfrm>
            <a:off x="1697998" y="1248937"/>
            <a:ext cx="9174441" cy="526337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5312" y="1520376"/>
            <a:ext cx="8586044" cy="4944842"/>
          </a:xfrm>
          <a:prstGeom prst="rect">
            <a:avLst/>
          </a:prstGeom>
        </p:spPr>
      </p:pic>
      <p:sp>
        <p:nvSpPr>
          <p:cNvPr id="10" name="Rectangle 9"/>
          <p:cNvSpPr/>
          <p:nvPr/>
        </p:nvSpPr>
        <p:spPr>
          <a:xfrm>
            <a:off x="2053595" y="6008280"/>
            <a:ext cx="2509474" cy="30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792380" y="6080599"/>
            <a:ext cx="3610284" cy="338554"/>
          </a:xfrm>
          <a:prstGeom prst="rect">
            <a:avLst/>
          </a:prstGeom>
          <a:noFill/>
        </p:spPr>
        <p:txBody>
          <a:bodyPr wrap="none" rtlCol="0">
            <a:spAutoFit/>
          </a:bodyPr>
          <a:lstStyle/>
          <a:p>
            <a:r>
              <a:rPr lang="en-US" sz="1600" dirty="0" smtClean="0">
                <a:solidFill>
                  <a:schemeClr val="accent1">
                    <a:lumMod val="75000"/>
                  </a:schemeClr>
                </a:solidFill>
                <a:latin typeface="Arial" panose="020B0604020202020204" pitchFamily="34" charset="0"/>
                <a:cs typeface="Arial" panose="020B0604020202020204" pitchFamily="34" charset="0"/>
              </a:rPr>
              <a:t>Chemical/Photochemical Crosslinking</a:t>
            </a:r>
            <a:endParaRPr lang="en-US" sz="16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16023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9065" y="2788739"/>
            <a:ext cx="5125452" cy="2883067"/>
          </a:xfrm>
          <a:prstGeom prst="rect">
            <a:avLst/>
          </a:prstGeom>
          <a:noFill/>
          <a:ln>
            <a:solidFill>
              <a:srgbClr val="0D0D0D"/>
            </a:solidFill>
          </a:ln>
          <a:effectLst>
            <a:outerShdw blurRad="50800" dist="38100" dir="2700000" algn="tl" rotWithShape="0">
              <a:prstClr val="black">
                <a:alpha val="40000"/>
              </a:prstClr>
            </a:outerShdw>
          </a:effectLst>
        </p:spPr>
      </p:pic>
      <p:sp>
        <p:nvSpPr>
          <p:cNvPr id="2" name="TextBox 1"/>
          <p:cNvSpPr txBox="1"/>
          <p:nvPr/>
        </p:nvSpPr>
        <p:spPr>
          <a:xfrm>
            <a:off x="97376" y="83841"/>
            <a:ext cx="705834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Methods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759215" y="1307107"/>
            <a:ext cx="6995638" cy="923330"/>
          </a:xfrm>
          <a:prstGeom prst="rect">
            <a:avLst/>
          </a:prstGeom>
          <a:noFill/>
        </p:spPr>
        <p:txBody>
          <a:bodyPr wrap="squar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Purified fragment (1-149; His-tagged) of rat CNGA3 expressed in E. coli </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Purified rat CDH23 (+/- exon68; His-tagged) expressed in E. coli</a:t>
            </a:r>
            <a:endParaRPr lang="en-US" dirty="0">
              <a:solidFill>
                <a:schemeClr val="accent1">
                  <a:lumMod val="75000"/>
                </a:schemeClr>
              </a:solidFill>
              <a:latin typeface="Arial" panose="020B0604020202020204" pitchFamily="34" charset="0"/>
              <a:cs typeface="Arial" panose="020B0604020202020204" pitchFamily="34" charset="0"/>
            </a:endParaRPr>
          </a:p>
        </p:txBody>
      </p:sp>
      <p:sp>
        <p:nvSpPr>
          <p:cNvPr id="10" name="Rectangle 9"/>
          <p:cNvSpPr/>
          <p:nvPr/>
        </p:nvSpPr>
        <p:spPr>
          <a:xfrm>
            <a:off x="8065972" y="5133608"/>
            <a:ext cx="2509474" cy="30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739065" y="5339434"/>
            <a:ext cx="2839239" cy="338554"/>
          </a:xfrm>
          <a:prstGeom prst="rect">
            <a:avLst/>
          </a:prstGeom>
          <a:noFill/>
        </p:spPr>
        <p:txBody>
          <a:bodyPr wrap="none" rtlCol="0">
            <a:spAutoFit/>
          </a:bodyPr>
          <a:lstStyle/>
          <a:p>
            <a:r>
              <a:rPr lang="en-US" sz="1600" dirty="0" smtClean="0">
                <a:solidFill>
                  <a:schemeClr val="accent1">
                    <a:lumMod val="75000"/>
                  </a:schemeClr>
                </a:solidFill>
                <a:latin typeface="Arial" panose="020B0604020202020204" pitchFamily="34" charset="0"/>
                <a:cs typeface="Arial" panose="020B0604020202020204" pitchFamily="34" charset="0"/>
              </a:rPr>
              <a:t>Surface Plasmon Resonance</a:t>
            </a:r>
            <a:endParaRPr lang="en-US" sz="1600" dirty="0">
              <a:solidFill>
                <a:schemeClr val="accent1">
                  <a:lumMod val="75000"/>
                </a:schemeClr>
              </a:solidFill>
              <a:latin typeface="Arial" panose="020B0604020202020204" pitchFamily="34" charset="0"/>
              <a:cs typeface="Arial" panose="020B0604020202020204" pitchFamily="34" charset="0"/>
            </a:endParaRPr>
          </a:p>
        </p:txBody>
      </p:sp>
      <p:sp>
        <p:nvSpPr>
          <p:cNvPr id="33" name="Rectangle 32"/>
          <p:cNvSpPr/>
          <p:nvPr/>
        </p:nvSpPr>
        <p:spPr>
          <a:xfrm>
            <a:off x="537965" y="891467"/>
            <a:ext cx="3689321"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580642" y="925581"/>
            <a:ext cx="3566160" cy="5120640"/>
            <a:chOff x="599100" y="925580"/>
            <a:chExt cx="3566160" cy="5120640"/>
          </a:xfrm>
        </p:grpSpPr>
        <p:pic>
          <p:nvPicPr>
            <p:cNvPr id="13" name="Picture 12"/>
            <p:cNvPicPr>
              <a:picLocks noChangeAspect="1"/>
            </p:cNvPicPr>
            <p:nvPr/>
          </p:nvPicPr>
          <p:blipFill rotWithShape="1">
            <a:blip r:embed="rId4"/>
            <a:srcRect l="5823" t="15637" r="6164" b="5008"/>
            <a:stretch/>
          </p:blipFill>
          <p:spPr>
            <a:xfrm>
              <a:off x="599100" y="925580"/>
              <a:ext cx="3566160" cy="2377440"/>
            </a:xfrm>
            <a:prstGeom prst="rect">
              <a:avLst/>
            </a:prstGeom>
          </p:spPr>
        </p:pic>
        <p:pic>
          <p:nvPicPr>
            <p:cNvPr id="19" name="Picture 18"/>
            <p:cNvPicPr>
              <a:picLocks noChangeAspect="1"/>
            </p:cNvPicPr>
            <p:nvPr/>
          </p:nvPicPr>
          <p:blipFill rotWithShape="1">
            <a:blip r:embed="rId5"/>
            <a:srcRect l="6132" t="13030" r="11017" b="2343"/>
            <a:stretch/>
          </p:blipFill>
          <p:spPr>
            <a:xfrm>
              <a:off x="690540" y="3668780"/>
              <a:ext cx="3474720" cy="2377440"/>
            </a:xfrm>
            <a:prstGeom prst="rect">
              <a:avLst/>
            </a:prstGeom>
          </p:spPr>
        </p:pic>
      </p:grpSp>
      <p:sp>
        <p:nvSpPr>
          <p:cNvPr id="34" name="Rectangle 33"/>
          <p:cNvSpPr/>
          <p:nvPr/>
        </p:nvSpPr>
        <p:spPr>
          <a:xfrm>
            <a:off x="560439" y="914400"/>
            <a:ext cx="324464" cy="294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19432" y="3554361"/>
            <a:ext cx="398207" cy="294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3140" y="6011333"/>
            <a:ext cx="4854525"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smtClean="0">
                <a:solidFill>
                  <a:schemeClr val="accent1">
                    <a:lumMod val="75000"/>
                  </a:schemeClr>
                </a:solidFill>
                <a:latin typeface="Arial Narrow" panose="020B0606020202030204" pitchFamily="34" charset="0"/>
              </a:rPr>
              <a:t>Selvakumar</a:t>
            </a:r>
            <a:r>
              <a:rPr lang="en-US" sz="1600" dirty="0" smtClean="0">
                <a:solidFill>
                  <a:schemeClr val="accent1">
                    <a:lumMod val="75000"/>
                  </a:schemeClr>
                </a:solidFill>
                <a:latin typeface="Arial Narrow" panose="020B0606020202030204" pitchFamily="34" charset="0"/>
              </a:rPr>
              <a:t> </a:t>
            </a:r>
            <a:r>
              <a:rPr lang="en-US" sz="1600" i="1" dirty="0" smtClean="0">
                <a:solidFill>
                  <a:schemeClr val="accent1">
                    <a:lumMod val="75000"/>
                  </a:schemeClr>
                </a:solidFill>
                <a:latin typeface="Arial Narrow" panose="020B0606020202030204" pitchFamily="34" charset="0"/>
              </a:rPr>
              <a:t>et al</a:t>
            </a:r>
            <a:r>
              <a:rPr lang="en-US" sz="1600" dirty="0" smtClean="0">
                <a:solidFill>
                  <a:schemeClr val="accent1">
                    <a:lumMod val="75000"/>
                  </a:schemeClr>
                </a:solidFill>
                <a:latin typeface="Arial Narrow" panose="020B0606020202030204" pitchFamily="34" charset="0"/>
              </a:rPr>
              <a:t>. JBC 288:7215-7229 (2014); PMID: 23329832 </a:t>
            </a:r>
            <a:endParaRPr lang="en-US" sz="1600" dirty="0">
              <a:solidFill>
                <a:schemeClr val="accent1">
                  <a:lumMod val="75000"/>
                </a:schemeClr>
              </a:solidFill>
              <a:latin typeface="Arial Narrow" panose="020B0606020202030204" pitchFamily="34" charset="0"/>
            </a:endParaRPr>
          </a:p>
        </p:txBody>
      </p:sp>
      <p:cxnSp>
        <p:nvCxnSpPr>
          <p:cNvPr id="40" name="Straight Connector 39"/>
          <p:cNvCxnSpPr/>
          <p:nvPr/>
        </p:nvCxnSpPr>
        <p:spPr>
          <a:xfrm flipH="1">
            <a:off x="2993924" y="3386634"/>
            <a:ext cx="943896"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273279" y="3392129"/>
            <a:ext cx="1646902" cy="1417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858297" y="3428359"/>
            <a:ext cx="639919" cy="338554"/>
          </a:xfrm>
          <a:prstGeom prst="rect">
            <a:avLst/>
          </a:prstGeom>
          <a:noFill/>
          <a:ln>
            <a:noFill/>
          </a:ln>
        </p:spPr>
        <p:txBody>
          <a:bodyPr wrap="none" rtlCol="0">
            <a:spAutoFit/>
          </a:bodyPr>
          <a:lstStyle/>
          <a:p>
            <a:r>
              <a:rPr lang="en-US" sz="1600" b="1" dirty="0">
                <a:solidFill>
                  <a:srgbClr val="92D050"/>
                </a:solidFill>
                <a:latin typeface="Arial" panose="020B0604020202020204" pitchFamily="34" charset="0"/>
                <a:cs typeface="Arial" panose="020B0604020202020204" pitchFamily="34" charset="0"/>
              </a:rPr>
              <a:t>B</a:t>
            </a:r>
            <a:r>
              <a:rPr lang="en-US" sz="1600" b="1" dirty="0" smtClean="0">
                <a:solidFill>
                  <a:srgbClr val="92D050"/>
                </a:solidFill>
                <a:latin typeface="Arial" panose="020B0604020202020204" pitchFamily="34" charset="0"/>
                <a:cs typeface="Arial" panose="020B0604020202020204" pitchFamily="34" charset="0"/>
              </a:rPr>
              <a:t>ind</a:t>
            </a:r>
            <a:endParaRPr lang="en-US" sz="1600" b="1" dirty="0">
              <a:solidFill>
                <a:srgbClr val="92D050"/>
              </a:solidFill>
              <a:latin typeface="Arial" panose="020B0604020202020204" pitchFamily="34" charset="0"/>
              <a:cs typeface="Arial" panose="020B0604020202020204" pitchFamily="34" charset="0"/>
            </a:endParaRPr>
          </a:p>
        </p:txBody>
      </p:sp>
      <p:sp>
        <p:nvSpPr>
          <p:cNvPr id="51" name="TextBox 50"/>
          <p:cNvSpPr txBox="1"/>
          <p:nvPr/>
        </p:nvSpPr>
        <p:spPr>
          <a:xfrm>
            <a:off x="3146323" y="3477520"/>
            <a:ext cx="723660" cy="338554"/>
          </a:xfrm>
          <a:prstGeom prst="rect">
            <a:avLst/>
          </a:prstGeom>
          <a:noFill/>
          <a:ln>
            <a:noFill/>
          </a:ln>
        </p:spPr>
        <p:txBody>
          <a:bodyPr wrap="none" rtlCol="0">
            <a:spAutoFit/>
          </a:bodyPr>
          <a:lstStyle/>
          <a:p>
            <a:r>
              <a:rPr lang="en-US" sz="1600" b="1" dirty="0" smtClean="0">
                <a:solidFill>
                  <a:srgbClr val="FF0000"/>
                </a:solidFill>
                <a:latin typeface="Arial" panose="020B0604020202020204" pitchFamily="34" charset="0"/>
                <a:cs typeface="Arial" panose="020B0604020202020204" pitchFamily="34" charset="0"/>
              </a:rPr>
              <a:t>Wash</a:t>
            </a:r>
            <a:endParaRPr lang="en-US" sz="1600" b="1" dirty="0">
              <a:solidFill>
                <a:srgbClr val="FF0000"/>
              </a:solidFill>
              <a:latin typeface="Arial" panose="020B0604020202020204" pitchFamily="34" charset="0"/>
              <a:cs typeface="Arial" panose="020B0604020202020204" pitchFamily="34" charset="0"/>
            </a:endParaRPr>
          </a:p>
        </p:txBody>
      </p:sp>
      <p:sp>
        <p:nvSpPr>
          <p:cNvPr id="52" name="TextBox 51"/>
          <p:cNvSpPr txBox="1"/>
          <p:nvPr/>
        </p:nvSpPr>
        <p:spPr>
          <a:xfrm>
            <a:off x="1150377" y="899035"/>
            <a:ext cx="1574470"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Immobilized CNGA3</a:t>
            </a:r>
            <a:endParaRPr lang="en-US" sz="1200" dirty="0">
              <a:latin typeface="Arial" panose="020B0604020202020204" pitchFamily="34" charset="0"/>
              <a:cs typeface="Arial" panose="020B0604020202020204" pitchFamily="34" charset="0"/>
            </a:endParaRPr>
          </a:p>
        </p:txBody>
      </p:sp>
      <p:sp>
        <p:nvSpPr>
          <p:cNvPr id="53" name="TextBox 52"/>
          <p:cNvSpPr txBox="1"/>
          <p:nvPr/>
        </p:nvSpPr>
        <p:spPr>
          <a:xfrm>
            <a:off x="2859580" y="1440213"/>
            <a:ext cx="1091966"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CDH23 (+68)</a:t>
            </a:r>
            <a:endParaRPr lang="en-US" sz="1200" dirty="0">
              <a:latin typeface="Arial" panose="020B0604020202020204" pitchFamily="34" charset="0"/>
              <a:cs typeface="Arial" panose="020B0604020202020204" pitchFamily="34" charset="0"/>
            </a:endParaRPr>
          </a:p>
        </p:txBody>
      </p:sp>
      <p:sp>
        <p:nvSpPr>
          <p:cNvPr id="54" name="TextBox 53"/>
          <p:cNvSpPr txBox="1"/>
          <p:nvPr/>
        </p:nvSpPr>
        <p:spPr>
          <a:xfrm>
            <a:off x="1692851" y="2173120"/>
            <a:ext cx="1053494"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CDH23 (-68)</a:t>
            </a:r>
            <a:endParaRPr lang="en-US" sz="1200" dirty="0">
              <a:latin typeface="Arial" panose="020B0604020202020204" pitchFamily="34" charset="0"/>
              <a:cs typeface="Arial" panose="020B0604020202020204" pitchFamily="34" charset="0"/>
            </a:endParaRPr>
          </a:p>
        </p:txBody>
      </p:sp>
      <p:sp>
        <p:nvSpPr>
          <p:cNvPr id="55" name="TextBox 54"/>
          <p:cNvSpPr txBox="1"/>
          <p:nvPr/>
        </p:nvSpPr>
        <p:spPr>
          <a:xfrm>
            <a:off x="1455270" y="2493072"/>
            <a:ext cx="574644"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buffer</a:t>
            </a:r>
            <a:endParaRPr lang="en-US" sz="1200" dirty="0">
              <a:latin typeface="Arial" panose="020B0604020202020204" pitchFamily="34" charset="0"/>
              <a:cs typeface="Arial" panose="020B0604020202020204" pitchFamily="34" charset="0"/>
            </a:endParaRPr>
          </a:p>
        </p:txBody>
      </p:sp>
      <p:sp>
        <p:nvSpPr>
          <p:cNvPr id="56" name="TextBox 55"/>
          <p:cNvSpPr txBox="1"/>
          <p:nvPr/>
        </p:nvSpPr>
        <p:spPr>
          <a:xfrm>
            <a:off x="3056226" y="4026097"/>
            <a:ext cx="1091966"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CDH23 (+68)</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09411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240" y="883897"/>
            <a:ext cx="9606971" cy="5403921"/>
          </a:xfrm>
          <a:prstGeom prst="rect">
            <a:avLst/>
          </a:prstGeom>
          <a:noFill/>
          <a:ln>
            <a:solidFill>
              <a:srgbClr val="0D0D0D"/>
            </a:solidFill>
          </a:ln>
          <a:effectLst>
            <a:outerShdw blurRad="50800" dist="38100" dir="2700000" algn="tl" rotWithShape="0">
              <a:prstClr val="black">
                <a:alpha val="40000"/>
              </a:prstClr>
            </a:outerShdw>
          </a:effectLst>
        </p:spPr>
      </p:pic>
      <p:sp>
        <p:nvSpPr>
          <p:cNvPr id="2" name="TextBox 1"/>
          <p:cNvSpPr txBox="1"/>
          <p:nvPr/>
        </p:nvSpPr>
        <p:spPr>
          <a:xfrm>
            <a:off x="97376" y="83841"/>
            <a:ext cx="705834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Methods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630569" y="256611"/>
            <a:ext cx="2509474" cy="30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60439" y="914400"/>
            <a:ext cx="324464" cy="294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19432" y="3554361"/>
            <a:ext cx="398207" cy="294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H="1">
            <a:off x="2993924" y="3386634"/>
            <a:ext cx="943896"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273279" y="3392129"/>
            <a:ext cx="1646902" cy="1417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858297" y="3428359"/>
            <a:ext cx="639919" cy="338554"/>
          </a:xfrm>
          <a:prstGeom prst="rect">
            <a:avLst/>
          </a:prstGeom>
          <a:noFill/>
          <a:ln>
            <a:noFill/>
          </a:ln>
        </p:spPr>
        <p:txBody>
          <a:bodyPr wrap="none" rtlCol="0">
            <a:spAutoFit/>
          </a:bodyPr>
          <a:lstStyle/>
          <a:p>
            <a:r>
              <a:rPr lang="en-US" sz="1600" b="1" dirty="0">
                <a:solidFill>
                  <a:srgbClr val="92D050"/>
                </a:solidFill>
                <a:latin typeface="Arial" panose="020B0604020202020204" pitchFamily="34" charset="0"/>
                <a:cs typeface="Arial" panose="020B0604020202020204" pitchFamily="34" charset="0"/>
              </a:rPr>
              <a:t>B</a:t>
            </a:r>
            <a:r>
              <a:rPr lang="en-US" sz="1600" b="1" dirty="0" smtClean="0">
                <a:solidFill>
                  <a:srgbClr val="92D050"/>
                </a:solidFill>
                <a:latin typeface="Arial" panose="020B0604020202020204" pitchFamily="34" charset="0"/>
                <a:cs typeface="Arial" panose="020B0604020202020204" pitchFamily="34" charset="0"/>
              </a:rPr>
              <a:t>ind</a:t>
            </a:r>
            <a:endParaRPr lang="en-US" sz="1600" b="1" dirty="0">
              <a:solidFill>
                <a:srgbClr val="92D050"/>
              </a:solidFill>
              <a:latin typeface="Arial" panose="020B0604020202020204" pitchFamily="34" charset="0"/>
              <a:cs typeface="Arial" panose="020B0604020202020204" pitchFamily="34" charset="0"/>
            </a:endParaRPr>
          </a:p>
        </p:txBody>
      </p:sp>
      <p:sp>
        <p:nvSpPr>
          <p:cNvPr id="51" name="TextBox 50"/>
          <p:cNvSpPr txBox="1"/>
          <p:nvPr/>
        </p:nvSpPr>
        <p:spPr>
          <a:xfrm>
            <a:off x="3146323" y="3477520"/>
            <a:ext cx="723660" cy="338554"/>
          </a:xfrm>
          <a:prstGeom prst="rect">
            <a:avLst/>
          </a:prstGeom>
          <a:noFill/>
          <a:ln>
            <a:noFill/>
          </a:ln>
        </p:spPr>
        <p:txBody>
          <a:bodyPr wrap="none" rtlCol="0">
            <a:spAutoFit/>
          </a:bodyPr>
          <a:lstStyle/>
          <a:p>
            <a:r>
              <a:rPr lang="en-US" sz="1600" b="1" dirty="0" smtClean="0">
                <a:solidFill>
                  <a:srgbClr val="FF0000"/>
                </a:solidFill>
                <a:latin typeface="Arial" panose="020B0604020202020204" pitchFamily="34" charset="0"/>
                <a:cs typeface="Arial" panose="020B0604020202020204" pitchFamily="34" charset="0"/>
              </a:rPr>
              <a:t>Wash</a:t>
            </a:r>
            <a:endParaRPr lang="en-US" sz="16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7446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9065" y="2788739"/>
            <a:ext cx="5125452" cy="2883067"/>
          </a:xfrm>
          <a:prstGeom prst="rect">
            <a:avLst/>
          </a:prstGeom>
          <a:noFill/>
          <a:ln>
            <a:solidFill>
              <a:srgbClr val="0D0D0D"/>
            </a:solidFill>
          </a:ln>
          <a:effectLst>
            <a:outerShdw blurRad="50800" dist="38100" dir="2700000" algn="tl" rotWithShape="0">
              <a:prstClr val="black">
                <a:alpha val="40000"/>
              </a:prstClr>
            </a:outerShdw>
          </a:effectLst>
        </p:spPr>
      </p:pic>
      <p:sp>
        <p:nvSpPr>
          <p:cNvPr id="2" name="TextBox 1"/>
          <p:cNvSpPr txBox="1"/>
          <p:nvPr/>
        </p:nvSpPr>
        <p:spPr>
          <a:xfrm>
            <a:off x="97376" y="83841"/>
            <a:ext cx="705834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Methods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759215" y="1307107"/>
            <a:ext cx="6995638" cy="923330"/>
          </a:xfrm>
          <a:prstGeom prst="rect">
            <a:avLst/>
          </a:prstGeom>
          <a:noFill/>
        </p:spPr>
        <p:txBody>
          <a:bodyPr wrap="squar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Purified fragment (1-149; His-tagged) of rat CNGA3 expressed in E. coli </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Purified rat CDH23 (+/- exon68; His-tagged) expressed in E. coli</a:t>
            </a:r>
            <a:endParaRPr lang="en-US" dirty="0">
              <a:solidFill>
                <a:schemeClr val="accent1">
                  <a:lumMod val="75000"/>
                </a:schemeClr>
              </a:solidFill>
              <a:latin typeface="Arial" panose="020B0604020202020204" pitchFamily="34" charset="0"/>
              <a:cs typeface="Arial" panose="020B0604020202020204" pitchFamily="34" charset="0"/>
            </a:endParaRPr>
          </a:p>
        </p:txBody>
      </p:sp>
      <p:sp>
        <p:nvSpPr>
          <p:cNvPr id="10" name="Rectangle 9"/>
          <p:cNvSpPr/>
          <p:nvPr/>
        </p:nvSpPr>
        <p:spPr>
          <a:xfrm>
            <a:off x="8065972" y="5133608"/>
            <a:ext cx="2509474" cy="30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739065" y="5339434"/>
            <a:ext cx="2839239" cy="338554"/>
          </a:xfrm>
          <a:prstGeom prst="rect">
            <a:avLst/>
          </a:prstGeom>
          <a:noFill/>
        </p:spPr>
        <p:txBody>
          <a:bodyPr wrap="none" rtlCol="0">
            <a:spAutoFit/>
          </a:bodyPr>
          <a:lstStyle/>
          <a:p>
            <a:r>
              <a:rPr lang="en-US" sz="1600" dirty="0" smtClean="0">
                <a:solidFill>
                  <a:schemeClr val="accent1">
                    <a:lumMod val="75000"/>
                  </a:schemeClr>
                </a:solidFill>
                <a:latin typeface="Arial" panose="020B0604020202020204" pitchFamily="34" charset="0"/>
                <a:cs typeface="Arial" panose="020B0604020202020204" pitchFamily="34" charset="0"/>
              </a:rPr>
              <a:t>Surface Plasmon Resonance</a:t>
            </a:r>
            <a:endParaRPr lang="en-US" sz="1600" dirty="0">
              <a:solidFill>
                <a:schemeClr val="accent1">
                  <a:lumMod val="75000"/>
                </a:schemeClr>
              </a:solidFill>
              <a:latin typeface="Arial" panose="020B0604020202020204" pitchFamily="34" charset="0"/>
              <a:cs typeface="Arial" panose="020B0604020202020204" pitchFamily="34" charset="0"/>
            </a:endParaRPr>
          </a:p>
        </p:txBody>
      </p:sp>
      <p:sp>
        <p:nvSpPr>
          <p:cNvPr id="33" name="Rectangle 32"/>
          <p:cNvSpPr/>
          <p:nvPr/>
        </p:nvSpPr>
        <p:spPr>
          <a:xfrm>
            <a:off x="537965" y="891467"/>
            <a:ext cx="3689321"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580642" y="925581"/>
            <a:ext cx="3566160" cy="5120640"/>
            <a:chOff x="599100" y="925580"/>
            <a:chExt cx="3566160" cy="5120640"/>
          </a:xfrm>
        </p:grpSpPr>
        <p:pic>
          <p:nvPicPr>
            <p:cNvPr id="13" name="Picture 12"/>
            <p:cNvPicPr>
              <a:picLocks noChangeAspect="1"/>
            </p:cNvPicPr>
            <p:nvPr/>
          </p:nvPicPr>
          <p:blipFill rotWithShape="1">
            <a:blip r:embed="rId4"/>
            <a:srcRect l="5823" t="15637" r="6164" b="5008"/>
            <a:stretch/>
          </p:blipFill>
          <p:spPr>
            <a:xfrm>
              <a:off x="599100" y="925580"/>
              <a:ext cx="3566160" cy="2377440"/>
            </a:xfrm>
            <a:prstGeom prst="rect">
              <a:avLst/>
            </a:prstGeom>
          </p:spPr>
        </p:pic>
        <p:pic>
          <p:nvPicPr>
            <p:cNvPr id="19" name="Picture 18"/>
            <p:cNvPicPr>
              <a:picLocks noChangeAspect="1"/>
            </p:cNvPicPr>
            <p:nvPr/>
          </p:nvPicPr>
          <p:blipFill rotWithShape="1">
            <a:blip r:embed="rId5"/>
            <a:srcRect l="6132" t="13030" r="11017" b="2343"/>
            <a:stretch/>
          </p:blipFill>
          <p:spPr>
            <a:xfrm>
              <a:off x="690540" y="3668780"/>
              <a:ext cx="3474720" cy="2377440"/>
            </a:xfrm>
            <a:prstGeom prst="rect">
              <a:avLst/>
            </a:prstGeom>
          </p:spPr>
        </p:pic>
      </p:grpSp>
      <p:sp>
        <p:nvSpPr>
          <p:cNvPr id="34" name="Rectangle 33"/>
          <p:cNvSpPr/>
          <p:nvPr/>
        </p:nvSpPr>
        <p:spPr>
          <a:xfrm>
            <a:off x="560439" y="914400"/>
            <a:ext cx="324464" cy="294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19432" y="3554361"/>
            <a:ext cx="398207" cy="294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3141" y="6011333"/>
            <a:ext cx="4875790"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smtClean="0">
                <a:solidFill>
                  <a:schemeClr val="accent1">
                    <a:lumMod val="75000"/>
                  </a:schemeClr>
                </a:solidFill>
                <a:latin typeface="Arial Narrow" panose="020B0606020202030204" pitchFamily="34" charset="0"/>
              </a:rPr>
              <a:t>Selvakumar</a:t>
            </a:r>
            <a:r>
              <a:rPr lang="en-US" sz="1600" dirty="0" smtClean="0">
                <a:solidFill>
                  <a:schemeClr val="accent1">
                    <a:lumMod val="75000"/>
                  </a:schemeClr>
                </a:solidFill>
                <a:latin typeface="Arial Narrow" panose="020B0606020202030204" pitchFamily="34" charset="0"/>
              </a:rPr>
              <a:t> </a:t>
            </a:r>
            <a:r>
              <a:rPr lang="en-US" sz="1600" i="1" dirty="0" smtClean="0">
                <a:solidFill>
                  <a:schemeClr val="accent1">
                    <a:lumMod val="75000"/>
                  </a:schemeClr>
                </a:solidFill>
                <a:latin typeface="Arial Narrow" panose="020B0606020202030204" pitchFamily="34" charset="0"/>
              </a:rPr>
              <a:t>et al</a:t>
            </a:r>
            <a:r>
              <a:rPr lang="en-US" sz="1600" dirty="0" smtClean="0">
                <a:solidFill>
                  <a:schemeClr val="accent1">
                    <a:lumMod val="75000"/>
                  </a:schemeClr>
                </a:solidFill>
                <a:latin typeface="Arial Narrow" panose="020B0606020202030204" pitchFamily="34" charset="0"/>
              </a:rPr>
              <a:t>. JBC 288:7215-7229 (2014); PMID: 23329832 </a:t>
            </a:r>
            <a:endParaRPr lang="en-US" sz="1600" dirty="0">
              <a:solidFill>
                <a:schemeClr val="accent1">
                  <a:lumMod val="75000"/>
                </a:schemeClr>
              </a:solidFill>
              <a:latin typeface="Arial Narrow" panose="020B0606020202030204" pitchFamily="34" charset="0"/>
            </a:endParaRPr>
          </a:p>
        </p:txBody>
      </p:sp>
      <p:cxnSp>
        <p:nvCxnSpPr>
          <p:cNvPr id="40" name="Straight Connector 39"/>
          <p:cNvCxnSpPr/>
          <p:nvPr/>
        </p:nvCxnSpPr>
        <p:spPr>
          <a:xfrm flipH="1">
            <a:off x="2993924" y="3386634"/>
            <a:ext cx="943896"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273279" y="3392129"/>
            <a:ext cx="1646902" cy="1417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858297" y="3428359"/>
            <a:ext cx="639919" cy="338554"/>
          </a:xfrm>
          <a:prstGeom prst="rect">
            <a:avLst/>
          </a:prstGeom>
          <a:noFill/>
          <a:ln>
            <a:noFill/>
          </a:ln>
        </p:spPr>
        <p:txBody>
          <a:bodyPr wrap="none" rtlCol="0">
            <a:spAutoFit/>
          </a:bodyPr>
          <a:lstStyle/>
          <a:p>
            <a:r>
              <a:rPr lang="en-US" sz="1600" b="1" dirty="0">
                <a:solidFill>
                  <a:srgbClr val="92D050"/>
                </a:solidFill>
                <a:latin typeface="Arial" panose="020B0604020202020204" pitchFamily="34" charset="0"/>
                <a:cs typeface="Arial" panose="020B0604020202020204" pitchFamily="34" charset="0"/>
              </a:rPr>
              <a:t>B</a:t>
            </a:r>
            <a:r>
              <a:rPr lang="en-US" sz="1600" b="1" dirty="0" smtClean="0">
                <a:solidFill>
                  <a:srgbClr val="92D050"/>
                </a:solidFill>
                <a:latin typeface="Arial" panose="020B0604020202020204" pitchFamily="34" charset="0"/>
                <a:cs typeface="Arial" panose="020B0604020202020204" pitchFamily="34" charset="0"/>
              </a:rPr>
              <a:t>ind</a:t>
            </a:r>
            <a:endParaRPr lang="en-US" sz="1600" b="1" dirty="0">
              <a:solidFill>
                <a:srgbClr val="92D050"/>
              </a:solidFill>
              <a:latin typeface="Arial" panose="020B0604020202020204" pitchFamily="34" charset="0"/>
              <a:cs typeface="Arial" panose="020B0604020202020204" pitchFamily="34" charset="0"/>
            </a:endParaRPr>
          </a:p>
        </p:txBody>
      </p:sp>
      <p:sp>
        <p:nvSpPr>
          <p:cNvPr id="51" name="TextBox 50"/>
          <p:cNvSpPr txBox="1"/>
          <p:nvPr/>
        </p:nvSpPr>
        <p:spPr>
          <a:xfrm>
            <a:off x="3146323" y="3477520"/>
            <a:ext cx="723660" cy="338554"/>
          </a:xfrm>
          <a:prstGeom prst="rect">
            <a:avLst/>
          </a:prstGeom>
          <a:noFill/>
          <a:ln>
            <a:noFill/>
          </a:ln>
        </p:spPr>
        <p:txBody>
          <a:bodyPr wrap="none" rtlCol="0">
            <a:spAutoFit/>
          </a:bodyPr>
          <a:lstStyle/>
          <a:p>
            <a:r>
              <a:rPr lang="en-US" sz="1600" b="1" dirty="0" smtClean="0">
                <a:solidFill>
                  <a:srgbClr val="FF0000"/>
                </a:solidFill>
                <a:latin typeface="Arial" panose="020B0604020202020204" pitchFamily="34" charset="0"/>
                <a:cs typeface="Arial" panose="020B0604020202020204" pitchFamily="34" charset="0"/>
              </a:rPr>
              <a:t>Wash</a:t>
            </a:r>
            <a:endParaRPr lang="en-US" sz="1600" b="1" dirty="0">
              <a:solidFill>
                <a:srgbClr val="FF0000"/>
              </a:solidFill>
              <a:latin typeface="Arial" panose="020B0604020202020204" pitchFamily="34" charset="0"/>
              <a:cs typeface="Arial" panose="020B0604020202020204" pitchFamily="34" charset="0"/>
            </a:endParaRPr>
          </a:p>
        </p:txBody>
      </p:sp>
      <p:sp>
        <p:nvSpPr>
          <p:cNvPr id="52" name="TextBox 51"/>
          <p:cNvSpPr txBox="1"/>
          <p:nvPr/>
        </p:nvSpPr>
        <p:spPr>
          <a:xfrm>
            <a:off x="1150377" y="899035"/>
            <a:ext cx="1574470"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Immobilized CNGA3</a:t>
            </a:r>
            <a:endParaRPr lang="en-US" sz="1200" dirty="0">
              <a:latin typeface="Arial" panose="020B0604020202020204" pitchFamily="34" charset="0"/>
              <a:cs typeface="Arial" panose="020B0604020202020204" pitchFamily="34" charset="0"/>
            </a:endParaRPr>
          </a:p>
        </p:txBody>
      </p:sp>
      <p:sp>
        <p:nvSpPr>
          <p:cNvPr id="53" name="TextBox 52"/>
          <p:cNvSpPr txBox="1"/>
          <p:nvPr/>
        </p:nvSpPr>
        <p:spPr>
          <a:xfrm>
            <a:off x="2859580" y="1440213"/>
            <a:ext cx="1091966"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CDH23 (+68)</a:t>
            </a:r>
            <a:endParaRPr lang="en-US" sz="1200" dirty="0">
              <a:latin typeface="Arial" panose="020B0604020202020204" pitchFamily="34" charset="0"/>
              <a:cs typeface="Arial" panose="020B0604020202020204" pitchFamily="34" charset="0"/>
            </a:endParaRPr>
          </a:p>
        </p:txBody>
      </p:sp>
      <p:sp>
        <p:nvSpPr>
          <p:cNvPr id="54" name="TextBox 53"/>
          <p:cNvSpPr txBox="1"/>
          <p:nvPr/>
        </p:nvSpPr>
        <p:spPr>
          <a:xfrm>
            <a:off x="1692851" y="2173120"/>
            <a:ext cx="1053494"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CDH23 (-68)</a:t>
            </a:r>
            <a:endParaRPr lang="en-US" sz="1200" dirty="0">
              <a:latin typeface="Arial" panose="020B0604020202020204" pitchFamily="34" charset="0"/>
              <a:cs typeface="Arial" panose="020B0604020202020204" pitchFamily="34" charset="0"/>
            </a:endParaRPr>
          </a:p>
        </p:txBody>
      </p:sp>
      <p:sp>
        <p:nvSpPr>
          <p:cNvPr id="55" name="TextBox 54"/>
          <p:cNvSpPr txBox="1"/>
          <p:nvPr/>
        </p:nvSpPr>
        <p:spPr>
          <a:xfrm>
            <a:off x="1455270" y="2493072"/>
            <a:ext cx="574644"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buffer</a:t>
            </a:r>
            <a:endParaRPr lang="en-US" sz="1200" dirty="0">
              <a:latin typeface="Arial" panose="020B0604020202020204" pitchFamily="34" charset="0"/>
              <a:cs typeface="Arial" panose="020B0604020202020204" pitchFamily="34" charset="0"/>
            </a:endParaRPr>
          </a:p>
        </p:txBody>
      </p:sp>
      <p:sp>
        <p:nvSpPr>
          <p:cNvPr id="56" name="TextBox 55"/>
          <p:cNvSpPr txBox="1"/>
          <p:nvPr/>
        </p:nvSpPr>
        <p:spPr>
          <a:xfrm>
            <a:off x="3056226" y="4026097"/>
            <a:ext cx="1091966"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CDH23 (+68)</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064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0872" y="2644715"/>
            <a:ext cx="5160043" cy="290252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731482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Examples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6" name="Rectangle 5"/>
          <p:cNvSpPr/>
          <p:nvPr/>
        </p:nvSpPr>
        <p:spPr>
          <a:xfrm>
            <a:off x="42272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453214" y="980292"/>
            <a:ext cx="6819709" cy="1200329"/>
          </a:xfrm>
          <a:prstGeom prst="rect">
            <a:avLst/>
          </a:prstGeom>
          <a:noFill/>
        </p:spPr>
        <p:txBody>
          <a:bodyPr wrap="squar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Heterologous (E. coli) expression of </a:t>
            </a:r>
            <a:r>
              <a:rPr lang="en-US" i="1" dirty="0" smtClean="0">
                <a:solidFill>
                  <a:schemeClr val="accent1">
                    <a:lumMod val="75000"/>
                  </a:schemeClr>
                </a:solidFill>
                <a:latin typeface="Arial" panose="020B0604020202020204" pitchFamily="34" charset="0"/>
                <a:cs typeface="Arial" panose="020B0604020202020204" pitchFamily="34" charset="0"/>
              </a:rPr>
              <a:t>Salmonella </a:t>
            </a:r>
            <a:r>
              <a:rPr lang="en-US" dirty="0">
                <a:solidFill>
                  <a:schemeClr val="accent1">
                    <a:lumMod val="75000"/>
                  </a:schemeClr>
                </a:solidFill>
                <a:latin typeface="Arial" panose="020B0604020202020204" pitchFamily="34" charset="0"/>
                <a:cs typeface="Arial" panose="020B0604020202020204" pitchFamily="34" charset="0"/>
              </a:rPr>
              <a:t>(</a:t>
            </a:r>
            <a:r>
              <a:rPr lang="en-US" dirty="0" smtClean="0">
                <a:solidFill>
                  <a:schemeClr val="accent1">
                    <a:lumMod val="75000"/>
                  </a:schemeClr>
                </a:solidFill>
                <a:latin typeface="Arial" panose="020B0604020202020204" pitchFamily="34" charset="0"/>
                <a:cs typeface="Arial" panose="020B0604020202020204" pitchFamily="34" charset="0"/>
              </a:rPr>
              <a:t>SopE2) and human (Cdc42) protein fragments</a:t>
            </a:r>
          </a:p>
          <a:p>
            <a:pPr marL="285750" indent="-169863">
              <a:buFont typeface="Arial" panose="020B0604020202020204" pitchFamily="34" charset="0"/>
              <a:buChar char="•"/>
            </a:pPr>
            <a:r>
              <a:rPr lang="en-US" i="1" dirty="0" smtClean="0">
                <a:solidFill>
                  <a:schemeClr val="accent1">
                    <a:lumMod val="75000"/>
                  </a:schemeClr>
                </a:solidFill>
                <a:latin typeface="Arial" panose="020B0604020202020204" pitchFamily="34" charset="0"/>
                <a:cs typeface="Arial" panose="020B0604020202020204" pitchFamily="34" charset="0"/>
              </a:rPr>
              <a:t>In vitro </a:t>
            </a:r>
            <a:r>
              <a:rPr lang="en-US" dirty="0" smtClean="0">
                <a:solidFill>
                  <a:schemeClr val="accent1">
                    <a:lumMod val="75000"/>
                  </a:schemeClr>
                </a:solidFill>
                <a:latin typeface="Arial" panose="020B0604020202020204" pitchFamily="34" charset="0"/>
                <a:cs typeface="Arial" panose="020B0604020202020204" pitchFamily="34" charset="0"/>
              </a:rPr>
              <a:t>complex formation by purified proteins</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Monitor perturbation of SopE2 NMR spectra by Cdc42 protein</a:t>
            </a:r>
          </a:p>
        </p:txBody>
      </p:sp>
      <p:sp>
        <p:nvSpPr>
          <p:cNvPr id="10" name="Rectangle 9"/>
          <p:cNvSpPr/>
          <p:nvPr/>
        </p:nvSpPr>
        <p:spPr>
          <a:xfrm>
            <a:off x="7191631" y="5140411"/>
            <a:ext cx="2792627" cy="345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599817" y="5208685"/>
            <a:ext cx="3549370" cy="338554"/>
          </a:xfrm>
          <a:prstGeom prst="rect">
            <a:avLst/>
          </a:prstGeom>
          <a:noFill/>
        </p:spPr>
        <p:txBody>
          <a:bodyPr wrap="none" rtlCol="0">
            <a:spAutoFit/>
          </a:bodyPr>
          <a:lstStyle/>
          <a:p>
            <a:r>
              <a:rPr lang="en-US" sz="1600" dirty="0" smtClean="0">
                <a:solidFill>
                  <a:schemeClr val="accent1">
                    <a:lumMod val="75000"/>
                  </a:schemeClr>
                </a:solidFill>
                <a:latin typeface="Arial" panose="020B0604020202020204" pitchFamily="34" charset="0"/>
                <a:cs typeface="Arial" panose="020B0604020202020204" pitchFamily="34" charset="0"/>
              </a:rPr>
              <a:t>Interaction-Induced Property Change</a:t>
            </a:r>
            <a:endParaRPr lang="en-US" sz="1600" dirty="0">
              <a:solidFill>
                <a:schemeClr val="accent1">
                  <a:lumMod val="75000"/>
                </a:schemeClr>
              </a:solidFill>
              <a:latin typeface="Arial" panose="020B0604020202020204" pitchFamily="34" charset="0"/>
              <a:cs typeface="Arial" panose="020B0604020202020204" pitchFamily="34" charset="0"/>
            </a:endParaRPr>
          </a:p>
        </p:txBody>
      </p:sp>
      <p:sp>
        <p:nvSpPr>
          <p:cNvPr id="22" name="Rectangle 21"/>
          <p:cNvSpPr/>
          <p:nvPr/>
        </p:nvSpPr>
        <p:spPr>
          <a:xfrm>
            <a:off x="532727" y="882820"/>
            <a:ext cx="3114240" cy="519751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a:grpSpLocks noChangeAspect="1"/>
          </p:cNvGrpSpPr>
          <p:nvPr/>
        </p:nvGrpSpPr>
        <p:grpSpPr>
          <a:xfrm>
            <a:off x="658265" y="980292"/>
            <a:ext cx="2734642" cy="4978200"/>
            <a:chOff x="546873" y="920095"/>
            <a:chExt cx="2834640" cy="5160239"/>
          </a:xfrm>
        </p:grpSpPr>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3" r="49503"/>
            <a:stretch/>
          </p:blipFill>
          <p:spPr>
            <a:xfrm>
              <a:off x="546873" y="920095"/>
              <a:ext cx="2834640" cy="2565323"/>
            </a:xfrm>
            <a:prstGeom prst="rect">
              <a:avLst/>
            </a:prstGeom>
            <a:solidFill>
              <a:schemeClr val="bg1"/>
            </a:solidFill>
            <a:ln>
              <a:solidFill>
                <a:schemeClr val="bg1"/>
              </a:solidFill>
            </a:ln>
            <a:effectLst/>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50527" r="-1027"/>
            <a:stretch/>
          </p:blipFill>
          <p:spPr>
            <a:xfrm>
              <a:off x="546873" y="3515011"/>
              <a:ext cx="2834640" cy="2565323"/>
            </a:xfrm>
            <a:prstGeom prst="rect">
              <a:avLst/>
            </a:prstGeom>
            <a:solidFill>
              <a:schemeClr val="bg1"/>
            </a:solidFill>
            <a:ln>
              <a:solidFill>
                <a:schemeClr val="bg1"/>
              </a:solidFill>
            </a:ln>
            <a:effectLst/>
          </p:spPr>
        </p:pic>
      </p:grpSp>
      <p:sp>
        <p:nvSpPr>
          <p:cNvPr id="4" name="TextBox 3"/>
          <p:cNvSpPr txBox="1"/>
          <p:nvPr/>
        </p:nvSpPr>
        <p:spPr>
          <a:xfrm>
            <a:off x="653140" y="6011333"/>
            <a:ext cx="4971484"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smtClean="0">
                <a:solidFill>
                  <a:schemeClr val="accent1">
                    <a:lumMod val="75000"/>
                  </a:schemeClr>
                </a:solidFill>
                <a:latin typeface="Arial Narrow" panose="020B0606020202030204" pitchFamily="34" charset="0"/>
              </a:rPr>
              <a:t>Williams </a:t>
            </a:r>
            <a:r>
              <a:rPr lang="en-US" sz="1600" i="1" dirty="0" smtClean="0">
                <a:solidFill>
                  <a:schemeClr val="accent1">
                    <a:lumMod val="75000"/>
                  </a:schemeClr>
                </a:solidFill>
                <a:latin typeface="Arial Narrow" panose="020B0606020202030204" pitchFamily="34" charset="0"/>
              </a:rPr>
              <a:t>et al</a:t>
            </a:r>
            <a:r>
              <a:rPr lang="en-US" sz="1600" dirty="0" smtClean="0">
                <a:solidFill>
                  <a:schemeClr val="accent1">
                    <a:lumMod val="75000"/>
                  </a:schemeClr>
                </a:solidFill>
                <a:latin typeface="Arial Narrow" panose="020B0606020202030204" pitchFamily="34" charset="0"/>
              </a:rPr>
              <a:t>. </a:t>
            </a:r>
            <a:r>
              <a:rPr lang="en-US" sz="1600" dirty="0" err="1" smtClean="0">
                <a:solidFill>
                  <a:schemeClr val="accent1">
                    <a:lumMod val="75000"/>
                  </a:schemeClr>
                </a:solidFill>
                <a:latin typeface="Arial Narrow" panose="020B0606020202030204" pitchFamily="34" charset="0"/>
              </a:rPr>
              <a:t>Biochem</a:t>
            </a:r>
            <a:r>
              <a:rPr lang="en-US" sz="1600" dirty="0" smtClean="0">
                <a:solidFill>
                  <a:schemeClr val="accent1">
                    <a:lumMod val="75000"/>
                  </a:schemeClr>
                </a:solidFill>
                <a:latin typeface="Arial Narrow" panose="020B0606020202030204" pitchFamily="34" charset="0"/>
              </a:rPr>
              <a:t>. 43:11990-1008 (2004); PMID: 15379540</a:t>
            </a:r>
            <a:endParaRPr lang="en-US" sz="1600" dirty="0">
              <a:solidFill>
                <a:schemeClr val="accent1">
                  <a:lumMod val="75000"/>
                </a:schemeClr>
              </a:solidFill>
              <a:latin typeface="Arial Narrow" panose="020B0606020202030204" pitchFamily="34" charset="0"/>
            </a:endParaRPr>
          </a:p>
        </p:txBody>
      </p:sp>
      <p:sp>
        <p:nvSpPr>
          <p:cNvPr id="23" name="TextBox 22"/>
          <p:cNvSpPr txBox="1"/>
          <p:nvPr/>
        </p:nvSpPr>
        <p:spPr>
          <a:xfrm>
            <a:off x="2683043" y="842211"/>
            <a:ext cx="829073" cy="461665"/>
          </a:xfrm>
          <a:prstGeom prst="rect">
            <a:avLst/>
          </a:prstGeom>
          <a:noFill/>
        </p:spPr>
        <p:txBody>
          <a:bodyPr wrap="none" rtlCol="0">
            <a:spAutoFit/>
          </a:bodyPr>
          <a:lstStyle/>
          <a:p>
            <a:r>
              <a:rPr lang="en-US" sz="2400" b="1" dirty="0" smtClean="0">
                <a:solidFill>
                  <a:srgbClr val="FF0000"/>
                </a:solidFill>
              </a:rPr>
              <a:t>NMR</a:t>
            </a:r>
            <a:endParaRPr lang="en-US" sz="2400" b="1" dirty="0">
              <a:solidFill>
                <a:srgbClr val="FF0000"/>
              </a:solidFill>
            </a:endParaRPr>
          </a:p>
        </p:txBody>
      </p:sp>
      <p:sp>
        <p:nvSpPr>
          <p:cNvPr id="24" name="TextBox 23"/>
          <p:cNvSpPr txBox="1"/>
          <p:nvPr/>
        </p:nvSpPr>
        <p:spPr>
          <a:xfrm>
            <a:off x="2689372" y="3439348"/>
            <a:ext cx="844014" cy="461665"/>
          </a:xfrm>
          <a:prstGeom prst="rect">
            <a:avLst/>
          </a:prstGeom>
          <a:noFill/>
        </p:spPr>
        <p:txBody>
          <a:bodyPr wrap="none" rtlCol="0">
            <a:spAutoFit/>
          </a:bodyPr>
          <a:lstStyle/>
          <a:p>
            <a:r>
              <a:rPr lang="en-US" sz="2400" b="1" dirty="0" smtClean="0">
                <a:solidFill>
                  <a:srgbClr val="00B050"/>
                </a:solidFill>
              </a:rPr>
              <a:t>X-ray</a:t>
            </a:r>
            <a:endParaRPr lang="en-US" sz="2400" b="1" dirty="0">
              <a:solidFill>
                <a:srgbClr val="00B050"/>
              </a:solidFill>
            </a:endParaRPr>
          </a:p>
        </p:txBody>
      </p:sp>
      <p:sp>
        <p:nvSpPr>
          <p:cNvPr id="3" name="Rectangle 2"/>
          <p:cNvSpPr/>
          <p:nvPr/>
        </p:nvSpPr>
        <p:spPr>
          <a:xfrm>
            <a:off x="903768" y="1020725"/>
            <a:ext cx="318976" cy="329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00987" y="3554818"/>
            <a:ext cx="318976" cy="329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157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22601" y="891466"/>
            <a:ext cx="4109557"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4067" y="3318698"/>
            <a:ext cx="5115654" cy="287755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731482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Examples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278916" y="1144879"/>
            <a:ext cx="6596252" cy="1908215"/>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Overexpression (yeast) of rat CNGA3 (fragment) &amp; CDH23 (+/- exon 68) proteins fused, respectively to DNA and activation domains of Gal4 (transcription factor)</a:t>
            </a:r>
          </a:p>
          <a:p>
            <a:pPr marL="182880" indent="-182880">
              <a:spcBef>
                <a:spcPts val="600"/>
              </a:spcBef>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Yeast strain (Y187) with Ura3 marker </a:t>
            </a:r>
            <a:r>
              <a:rPr lang="en-US" dirty="0">
                <a:solidFill>
                  <a:schemeClr val="accent1">
                    <a:lumMod val="75000"/>
                  </a:schemeClr>
                </a:solidFill>
                <a:latin typeface="Arial" panose="020B0604020202020204" pitchFamily="34" charset="0"/>
                <a:cs typeface="Arial" panose="020B0604020202020204" pitchFamily="34" charset="0"/>
              </a:rPr>
              <a:t>u</a:t>
            </a:r>
            <a:r>
              <a:rPr lang="en-US" dirty="0" smtClean="0">
                <a:solidFill>
                  <a:schemeClr val="accent1">
                    <a:lumMod val="75000"/>
                  </a:schemeClr>
                </a:solidFill>
                <a:latin typeface="Arial" panose="020B0604020202020204" pitchFamily="34" charset="0"/>
                <a:cs typeface="Arial" panose="020B0604020202020204" pitchFamily="34" charset="0"/>
              </a:rPr>
              <a:t>nder control of Gal4 promoter  </a:t>
            </a:r>
            <a:endParaRPr lang="en-US" dirty="0">
              <a:solidFill>
                <a:schemeClr val="accent1">
                  <a:lumMod val="75000"/>
                </a:schemeClr>
              </a:solidFill>
              <a:latin typeface="Arial" panose="020B0604020202020204" pitchFamily="34" charset="0"/>
              <a:cs typeface="Arial" panose="020B0604020202020204" pitchFamily="34" charset="0"/>
            </a:endParaRPr>
          </a:p>
          <a:p>
            <a:pPr marL="182880" indent="-182880">
              <a:spcBef>
                <a:spcPts val="600"/>
              </a:spcBef>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Selection on minimal/-uracil medium </a:t>
            </a:r>
          </a:p>
        </p:txBody>
      </p:sp>
      <p:sp>
        <p:nvSpPr>
          <p:cNvPr id="10" name="Rectangle 9"/>
          <p:cNvSpPr/>
          <p:nvPr/>
        </p:nvSpPr>
        <p:spPr>
          <a:xfrm>
            <a:off x="8626634" y="5679470"/>
            <a:ext cx="2454443" cy="4211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133338" y="5869393"/>
            <a:ext cx="3148491" cy="338554"/>
          </a:xfrm>
          <a:prstGeom prst="rect">
            <a:avLst/>
          </a:prstGeom>
          <a:noFill/>
        </p:spPr>
        <p:txBody>
          <a:bodyPr wrap="none" rtlCol="0">
            <a:spAutoFit/>
          </a:bodyPr>
          <a:lstStyle/>
          <a:p>
            <a:r>
              <a:rPr lang="en-US" sz="1600" dirty="0" smtClean="0">
                <a:solidFill>
                  <a:schemeClr val="accent1">
                    <a:lumMod val="75000"/>
                  </a:schemeClr>
                </a:solidFill>
                <a:latin typeface="Arial" panose="020B0604020202020204" pitchFamily="34" charset="0"/>
                <a:cs typeface="Arial" panose="020B0604020202020204" pitchFamily="34" charset="0"/>
              </a:rPr>
              <a:t>In vivo Complementation Assays</a:t>
            </a:r>
            <a:endParaRPr lang="en-US" sz="1600" dirty="0">
              <a:solidFill>
                <a:schemeClr val="accent1">
                  <a:lumMod val="75000"/>
                </a:schemeClr>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4"/>
          <a:srcRect l="5244" r="167"/>
          <a:stretch/>
        </p:blipFill>
        <p:spPr>
          <a:xfrm>
            <a:off x="642480" y="1003679"/>
            <a:ext cx="3931920" cy="4037436"/>
          </a:xfrm>
          <a:prstGeom prst="rect">
            <a:avLst/>
          </a:prstGeom>
        </p:spPr>
      </p:pic>
      <p:sp>
        <p:nvSpPr>
          <p:cNvPr id="26" name="Rectangle 25"/>
          <p:cNvSpPr/>
          <p:nvPr/>
        </p:nvSpPr>
        <p:spPr>
          <a:xfrm>
            <a:off x="2610510" y="3340769"/>
            <a:ext cx="265587" cy="290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598477" y="1289529"/>
            <a:ext cx="265587" cy="290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53140" y="6011333"/>
            <a:ext cx="4854525"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smtClean="0">
                <a:solidFill>
                  <a:schemeClr val="accent1">
                    <a:lumMod val="75000"/>
                  </a:schemeClr>
                </a:solidFill>
                <a:latin typeface="Arial Narrow" panose="020B0606020202030204" pitchFamily="34" charset="0"/>
              </a:rPr>
              <a:t>Selvakumar</a:t>
            </a:r>
            <a:r>
              <a:rPr lang="en-US" sz="1600" dirty="0" smtClean="0">
                <a:solidFill>
                  <a:schemeClr val="accent1">
                    <a:lumMod val="75000"/>
                  </a:schemeClr>
                </a:solidFill>
                <a:latin typeface="Arial Narrow" panose="020B0606020202030204" pitchFamily="34" charset="0"/>
              </a:rPr>
              <a:t> </a:t>
            </a:r>
            <a:r>
              <a:rPr lang="en-US" sz="1600" i="1" dirty="0" smtClean="0">
                <a:solidFill>
                  <a:schemeClr val="accent1">
                    <a:lumMod val="75000"/>
                  </a:schemeClr>
                </a:solidFill>
                <a:latin typeface="Arial Narrow" panose="020B0606020202030204" pitchFamily="34" charset="0"/>
              </a:rPr>
              <a:t>et al</a:t>
            </a:r>
            <a:r>
              <a:rPr lang="en-US" sz="1600" dirty="0" smtClean="0">
                <a:solidFill>
                  <a:schemeClr val="accent1">
                    <a:lumMod val="75000"/>
                  </a:schemeClr>
                </a:solidFill>
                <a:latin typeface="Arial Narrow" panose="020B0606020202030204" pitchFamily="34" charset="0"/>
              </a:rPr>
              <a:t>. JBC 288:7215-7229 (2014); PMID: 23329832 </a:t>
            </a:r>
            <a:endParaRPr lang="en-US" sz="1600" dirty="0">
              <a:solidFill>
                <a:schemeClr val="accent1">
                  <a:lumMod val="75000"/>
                </a:schemeClr>
              </a:solidFill>
              <a:latin typeface="Arial Narrow" panose="020B0606020202030204" pitchFamily="34" charset="0"/>
            </a:endParaRPr>
          </a:p>
        </p:txBody>
      </p:sp>
      <p:sp>
        <p:nvSpPr>
          <p:cNvPr id="20" name="TextBox 19"/>
          <p:cNvSpPr txBox="1"/>
          <p:nvPr/>
        </p:nvSpPr>
        <p:spPr>
          <a:xfrm>
            <a:off x="538474" y="5185614"/>
            <a:ext cx="4087979" cy="553998"/>
          </a:xfrm>
          <a:prstGeom prst="rect">
            <a:avLst/>
          </a:prstGeom>
          <a:noFill/>
        </p:spPr>
        <p:txBody>
          <a:bodyPr wrap="none" rtlCol="0">
            <a:spAutoFit/>
          </a:bodyPr>
          <a:lstStyle/>
          <a:p>
            <a:r>
              <a:rPr lang="en-US" sz="1000" b="1" dirty="0" smtClean="0">
                <a:solidFill>
                  <a:srgbClr val="92D050"/>
                </a:solidFill>
                <a:latin typeface="Arial" panose="020B0604020202020204" pitchFamily="34" charset="0"/>
                <a:cs typeface="Arial" panose="020B0604020202020204" pitchFamily="34" charset="0"/>
              </a:rPr>
              <a:t>B   CNGA3   </a:t>
            </a:r>
            <a:r>
              <a:rPr lang="en-US" sz="1000" b="1" dirty="0" err="1" smtClean="0">
                <a:solidFill>
                  <a:srgbClr val="92D050"/>
                </a:solidFill>
                <a:latin typeface="Arial" panose="020B0604020202020204" pitchFamily="34" charset="0"/>
                <a:cs typeface="Arial" panose="020B0604020202020204" pitchFamily="34" charset="0"/>
              </a:rPr>
              <a:t>CNGA3</a:t>
            </a:r>
            <a:r>
              <a:rPr lang="en-US" sz="1000" b="1" dirty="0" smtClean="0">
                <a:solidFill>
                  <a:srgbClr val="92D050"/>
                </a:solidFill>
                <a:latin typeface="Arial" panose="020B0604020202020204" pitchFamily="34" charset="0"/>
                <a:cs typeface="Arial" panose="020B0604020202020204" pitchFamily="34" charset="0"/>
              </a:rPr>
              <a:t>       </a:t>
            </a:r>
            <a:r>
              <a:rPr lang="en-US" sz="1000" dirty="0" smtClean="0">
                <a:solidFill>
                  <a:srgbClr val="92D050"/>
                </a:solidFill>
                <a:latin typeface="Arial" panose="020B0604020202020204" pitchFamily="34" charset="0"/>
                <a:cs typeface="Arial" panose="020B0604020202020204" pitchFamily="34" charset="0"/>
              </a:rPr>
              <a:t>-</a:t>
            </a:r>
            <a:r>
              <a:rPr lang="en-US" sz="1000" b="1" dirty="0" smtClean="0">
                <a:solidFill>
                  <a:srgbClr val="92D050"/>
                </a:solidFill>
                <a:latin typeface="Arial" panose="020B0604020202020204" pitchFamily="34" charset="0"/>
                <a:cs typeface="Arial" panose="020B0604020202020204" pitchFamily="34" charset="0"/>
              </a:rPr>
              <a:t>                          CDH23  </a:t>
            </a:r>
            <a:r>
              <a:rPr lang="en-US" sz="1000" b="1" dirty="0" err="1" smtClean="0">
                <a:solidFill>
                  <a:srgbClr val="92D050"/>
                </a:solidFill>
                <a:latin typeface="Arial" panose="020B0604020202020204" pitchFamily="34" charset="0"/>
                <a:cs typeface="Arial" panose="020B0604020202020204" pitchFamily="34" charset="0"/>
              </a:rPr>
              <a:t>CDH23</a:t>
            </a:r>
            <a:r>
              <a:rPr lang="en-US" sz="1000" b="1" dirty="0" smtClean="0">
                <a:solidFill>
                  <a:srgbClr val="92D050"/>
                </a:solidFill>
                <a:latin typeface="Arial" panose="020B0604020202020204" pitchFamily="34" charset="0"/>
                <a:cs typeface="Arial" panose="020B0604020202020204" pitchFamily="34" charset="0"/>
              </a:rPr>
              <a:t>       -    </a:t>
            </a:r>
          </a:p>
          <a:p>
            <a:endParaRPr lang="en-US" sz="1000" dirty="0">
              <a:latin typeface="Arial" panose="020B0604020202020204" pitchFamily="34" charset="0"/>
              <a:cs typeface="Arial" panose="020B0604020202020204" pitchFamily="34" charset="0"/>
            </a:endParaRPr>
          </a:p>
          <a:p>
            <a:r>
              <a:rPr lang="en-US" sz="1000" dirty="0" smtClean="0">
                <a:solidFill>
                  <a:schemeClr val="accent1">
                    <a:lumMod val="75000"/>
                  </a:schemeClr>
                </a:solidFill>
                <a:latin typeface="Arial" panose="020B0604020202020204" pitchFamily="34" charset="0"/>
                <a:cs typeface="Arial" panose="020B0604020202020204" pitchFamily="34" charset="0"/>
              </a:rPr>
              <a:t>P    CDH23       -        CDH23                     CNGA3        -      CNGA3</a:t>
            </a:r>
            <a:endParaRPr lang="en-US" sz="1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35770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80" y="883897"/>
            <a:ext cx="9606972" cy="54039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5032147"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88188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9472" y="2736503"/>
            <a:ext cx="7653057" cy="1446550"/>
          </a:xfrm>
          <a:prstGeom prst="rect">
            <a:avLst/>
          </a:prstGeom>
          <a:noFill/>
          <a:ln>
            <a:noFill/>
          </a:ln>
        </p:spPr>
        <p:txBody>
          <a:bodyPr wrap="none" rtlCol="0">
            <a:spAutoFit/>
          </a:bodyPr>
          <a:lstStyle/>
          <a:p>
            <a:r>
              <a:rPr lang="en-US" sz="4800" dirty="0" smtClean="0">
                <a:solidFill>
                  <a:schemeClr val="accent1">
                    <a:lumMod val="75000"/>
                  </a:schemeClr>
                </a:solidFill>
              </a:rPr>
              <a:t>Protein-Protein Interactions</a:t>
            </a:r>
            <a:endParaRPr lang="en-US" sz="4800" dirty="0">
              <a:solidFill>
                <a:schemeClr val="accent1">
                  <a:lumMod val="75000"/>
                </a:schemeClr>
              </a:solidFill>
            </a:endParaRPr>
          </a:p>
          <a:p>
            <a:pPr algn="ctr"/>
            <a:r>
              <a:rPr lang="en-US" sz="4000" i="1" dirty="0" smtClean="0">
                <a:solidFill>
                  <a:schemeClr val="accent1">
                    <a:lumMod val="75000"/>
                  </a:schemeClr>
                </a:solidFill>
                <a:latin typeface="Arial" panose="020B0604020202020204" pitchFamily="34" charset="0"/>
                <a:cs typeface="Arial" panose="020B0604020202020204" pitchFamily="34" charset="0"/>
              </a:rPr>
              <a:t>Introduction</a:t>
            </a:r>
            <a:endParaRPr lang="en-US" sz="4000" i="1" dirty="0">
              <a:solidFill>
                <a:schemeClr val="accent1">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148856" y="5879804"/>
            <a:ext cx="2498652" cy="830997"/>
          </a:xfrm>
          <a:prstGeom prst="rect">
            <a:avLst/>
          </a:prstGeom>
          <a:noFill/>
        </p:spPr>
        <p:txBody>
          <a:bodyPr wrap="square" rtlCol="0">
            <a:spAutoFit/>
          </a:bodyPr>
          <a:lstStyle/>
          <a:p>
            <a:r>
              <a:rPr lang="en-US" sz="1600" dirty="0" smtClean="0">
                <a:solidFill>
                  <a:schemeClr val="accent1">
                    <a:lumMod val="50000"/>
                  </a:schemeClr>
                </a:solidFill>
              </a:rPr>
              <a:t>Lukasz Salwinski</a:t>
            </a:r>
          </a:p>
          <a:p>
            <a:r>
              <a:rPr lang="en-US" sz="1600" dirty="0" smtClean="0">
                <a:solidFill>
                  <a:schemeClr val="accent1">
                    <a:lumMod val="50000"/>
                  </a:schemeClr>
                </a:solidFill>
                <a:hlinkClick r:id="rId3"/>
              </a:rPr>
              <a:t>lukasz@mbi.ucla.edu</a:t>
            </a:r>
            <a:endParaRPr lang="en-US" sz="1600" dirty="0" smtClean="0">
              <a:solidFill>
                <a:schemeClr val="accent1">
                  <a:lumMod val="50000"/>
                </a:schemeClr>
              </a:solidFill>
            </a:endParaRPr>
          </a:p>
          <a:p>
            <a:r>
              <a:rPr lang="en-US" sz="1600" dirty="0" smtClean="0">
                <a:solidFill>
                  <a:schemeClr val="accent1">
                    <a:lumMod val="50000"/>
                  </a:schemeClr>
                </a:solidFill>
              </a:rPr>
              <a:t>Boyer Hall 205 </a:t>
            </a:r>
            <a:endParaRPr lang="en-US" sz="1600" dirty="0">
              <a:solidFill>
                <a:schemeClr val="accent1">
                  <a:lumMod val="50000"/>
                </a:schemeClr>
              </a:solidFill>
            </a:endParaRPr>
          </a:p>
        </p:txBody>
      </p:sp>
      <p:sp>
        <p:nvSpPr>
          <p:cNvPr id="4" name="TextBox 3"/>
          <p:cNvSpPr txBox="1"/>
          <p:nvPr/>
        </p:nvSpPr>
        <p:spPr>
          <a:xfrm>
            <a:off x="5497118" y="4183053"/>
            <a:ext cx="1197764" cy="369332"/>
          </a:xfrm>
          <a:prstGeom prst="rect">
            <a:avLst/>
          </a:prstGeom>
          <a:noFill/>
        </p:spPr>
        <p:txBody>
          <a:bodyPr wrap="none" rtlCol="0">
            <a:spAutoFit/>
          </a:bodyPr>
          <a:lstStyle/>
          <a:p>
            <a:r>
              <a:rPr lang="en-US" dirty="0" smtClean="0">
                <a:solidFill>
                  <a:schemeClr val="accent1">
                    <a:lumMod val="50000"/>
                  </a:schemeClr>
                </a:solidFill>
              </a:rPr>
              <a:t>May 2019</a:t>
            </a:r>
            <a:endParaRPr lang="en-US" dirty="0">
              <a:solidFill>
                <a:schemeClr val="accent1">
                  <a:lumMod val="50000"/>
                </a:schemeClr>
              </a:solidFill>
            </a:endParaRPr>
          </a:p>
        </p:txBody>
      </p:sp>
    </p:spTree>
    <p:extLst>
      <p:ext uri="{BB962C8B-B14F-4D97-AF65-F5344CB8AC3E}">
        <p14:creationId xmlns:p14="http://schemas.microsoft.com/office/powerpoint/2010/main" val="37002372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22601" y="891466"/>
            <a:ext cx="4109557"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4067" y="3318698"/>
            <a:ext cx="5115654" cy="287755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731482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Examples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278916" y="1144879"/>
            <a:ext cx="6596252" cy="1908215"/>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Overexpression (yeast) of rat CNGA3 (fragment) &amp; CDH23 (+/- exon 68) proteins fused, respectively to DNA and activation domains of Gal4 (transcription factor)</a:t>
            </a:r>
          </a:p>
          <a:p>
            <a:pPr marL="182880" indent="-182880">
              <a:spcBef>
                <a:spcPts val="600"/>
              </a:spcBef>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Yeast strain (Y187) with Ura3 marker </a:t>
            </a:r>
            <a:r>
              <a:rPr lang="en-US" dirty="0">
                <a:solidFill>
                  <a:schemeClr val="accent1">
                    <a:lumMod val="75000"/>
                  </a:schemeClr>
                </a:solidFill>
                <a:latin typeface="Arial" panose="020B0604020202020204" pitchFamily="34" charset="0"/>
                <a:cs typeface="Arial" panose="020B0604020202020204" pitchFamily="34" charset="0"/>
              </a:rPr>
              <a:t>u</a:t>
            </a:r>
            <a:r>
              <a:rPr lang="en-US" dirty="0" smtClean="0">
                <a:solidFill>
                  <a:schemeClr val="accent1">
                    <a:lumMod val="75000"/>
                  </a:schemeClr>
                </a:solidFill>
                <a:latin typeface="Arial" panose="020B0604020202020204" pitchFamily="34" charset="0"/>
                <a:cs typeface="Arial" panose="020B0604020202020204" pitchFamily="34" charset="0"/>
              </a:rPr>
              <a:t>nder control of Gal4 promoter  </a:t>
            </a:r>
            <a:endParaRPr lang="en-US" dirty="0">
              <a:solidFill>
                <a:schemeClr val="accent1">
                  <a:lumMod val="75000"/>
                </a:schemeClr>
              </a:solidFill>
              <a:latin typeface="Arial" panose="020B0604020202020204" pitchFamily="34" charset="0"/>
              <a:cs typeface="Arial" panose="020B0604020202020204" pitchFamily="34" charset="0"/>
            </a:endParaRPr>
          </a:p>
          <a:p>
            <a:pPr marL="182880" indent="-182880">
              <a:spcBef>
                <a:spcPts val="600"/>
              </a:spcBef>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Selection on minimal/-uracil medium </a:t>
            </a:r>
          </a:p>
        </p:txBody>
      </p:sp>
      <p:sp>
        <p:nvSpPr>
          <p:cNvPr id="10" name="Rectangle 9"/>
          <p:cNvSpPr/>
          <p:nvPr/>
        </p:nvSpPr>
        <p:spPr>
          <a:xfrm>
            <a:off x="8626634" y="5679470"/>
            <a:ext cx="2454443" cy="4211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133338" y="5869393"/>
            <a:ext cx="3148491" cy="338554"/>
          </a:xfrm>
          <a:prstGeom prst="rect">
            <a:avLst/>
          </a:prstGeom>
          <a:noFill/>
        </p:spPr>
        <p:txBody>
          <a:bodyPr wrap="none" rtlCol="0">
            <a:spAutoFit/>
          </a:bodyPr>
          <a:lstStyle/>
          <a:p>
            <a:r>
              <a:rPr lang="en-US" sz="1600" dirty="0" smtClean="0">
                <a:solidFill>
                  <a:schemeClr val="accent1">
                    <a:lumMod val="75000"/>
                  </a:schemeClr>
                </a:solidFill>
                <a:latin typeface="Arial" panose="020B0604020202020204" pitchFamily="34" charset="0"/>
                <a:cs typeface="Arial" panose="020B0604020202020204" pitchFamily="34" charset="0"/>
              </a:rPr>
              <a:t>In vivo Complementation Assays</a:t>
            </a:r>
            <a:endParaRPr lang="en-US" sz="1600" dirty="0">
              <a:solidFill>
                <a:schemeClr val="accent1">
                  <a:lumMod val="75000"/>
                </a:schemeClr>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4"/>
          <a:srcRect l="5244" r="167"/>
          <a:stretch/>
        </p:blipFill>
        <p:spPr>
          <a:xfrm>
            <a:off x="642480" y="1003679"/>
            <a:ext cx="3931920" cy="4037436"/>
          </a:xfrm>
          <a:prstGeom prst="rect">
            <a:avLst/>
          </a:prstGeom>
        </p:spPr>
      </p:pic>
      <p:sp>
        <p:nvSpPr>
          <p:cNvPr id="26" name="Rectangle 25"/>
          <p:cNvSpPr/>
          <p:nvPr/>
        </p:nvSpPr>
        <p:spPr>
          <a:xfrm>
            <a:off x="2610510" y="3340769"/>
            <a:ext cx="265587" cy="290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598477" y="1289529"/>
            <a:ext cx="265587" cy="290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53140" y="6011333"/>
            <a:ext cx="4854525"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smtClean="0">
                <a:solidFill>
                  <a:schemeClr val="accent1">
                    <a:lumMod val="75000"/>
                  </a:schemeClr>
                </a:solidFill>
                <a:latin typeface="Arial Narrow" panose="020B0606020202030204" pitchFamily="34" charset="0"/>
              </a:rPr>
              <a:t>Selvakumar</a:t>
            </a:r>
            <a:r>
              <a:rPr lang="en-US" sz="1600" dirty="0" smtClean="0">
                <a:solidFill>
                  <a:schemeClr val="accent1">
                    <a:lumMod val="75000"/>
                  </a:schemeClr>
                </a:solidFill>
                <a:latin typeface="Arial Narrow" panose="020B0606020202030204" pitchFamily="34" charset="0"/>
              </a:rPr>
              <a:t> </a:t>
            </a:r>
            <a:r>
              <a:rPr lang="en-US" sz="1600" i="1" dirty="0" smtClean="0">
                <a:solidFill>
                  <a:schemeClr val="accent1">
                    <a:lumMod val="75000"/>
                  </a:schemeClr>
                </a:solidFill>
                <a:latin typeface="Arial Narrow" panose="020B0606020202030204" pitchFamily="34" charset="0"/>
              </a:rPr>
              <a:t>et al</a:t>
            </a:r>
            <a:r>
              <a:rPr lang="en-US" sz="1600" dirty="0" smtClean="0">
                <a:solidFill>
                  <a:schemeClr val="accent1">
                    <a:lumMod val="75000"/>
                  </a:schemeClr>
                </a:solidFill>
                <a:latin typeface="Arial Narrow" panose="020B0606020202030204" pitchFamily="34" charset="0"/>
              </a:rPr>
              <a:t>. JBC 288:7215-7229 (2014); PMID: 23329832 </a:t>
            </a:r>
            <a:endParaRPr lang="en-US" sz="1600" dirty="0">
              <a:solidFill>
                <a:schemeClr val="accent1">
                  <a:lumMod val="75000"/>
                </a:schemeClr>
              </a:solidFill>
              <a:latin typeface="Arial Narrow" panose="020B0606020202030204" pitchFamily="34" charset="0"/>
            </a:endParaRPr>
          </a:p>
        </p:txBody>
      </p:sp>
      <p:sp>
        <p:nvSpPr>
          <p:cNvPr id="20" name="TextBox 19"/>
          <p:cNvSpPr txBox="1"/>
          <p:nvPr/>
        </p:nvSpPr>
        <p:spPr>
          <a:xfrm>
            <a:off x="538474" y="5185614"/>
            <a:ext cx="4087979" cy="553998"/>
          </a:xfrm>
          <a:prstGeom prst="rect">
            <a:avLst/>
          </a:prstGeom>
          <a:noFill/>
        </p:spPr>
        <p:txBody>
          <a:bodyPr wrap="none" rtlCol="0">
            <a:spAutoFit/>
          </a:bodyPr>
          <a:lstStyle/>
          <a:p>
            <a:r>
              <a:rPr lang="en-US" sz="1000" b="1" dirty="0" smtClean="0">
                <a:solidFill>
                  <a:srgbClr val="92D050"/>
                </a:solidFill>
                <a:latin typeface="Arial" panose="020B0604020202020204" pitchFamily="34" charset="0"/>
                <a:cs typeface="Arial" panose="020B0604020202020204" pitchFamily="34" charset="0"/>
              </a:rPr>
              <a:t>B   CNGA3   </a:t>
            </a:r>
            <a:r>
              <a:rPr lang="en-US" sz="1000" b="1" dirty="0" err="1" smtClean="0">
                <a:solidFill>
                  <a:srgbClr val="92D050"/>
                </a:solidFill>
                <a:latin typeface="Arial" panose="020B0604020202020204" pitchFamily="34" charset="0"/>
                <a:cs typeface="Arial" panose="020B0604020202020204" pitchFamily="34" charset="0"/>
              </a:rPr>
              <a:t>CNGA3</a:t>
            </a:r>
            <a:r>
              <a:rPr lang="en-US" sz="1000" b="1" dirty="0" smtClean="0">
                <a:solidFill>
                  <a:srgbClr val="92D050"/>
                </a:solidFill>
                <a:latin typeface="Arial" panose="020B0604020202020204" pitchFamily="34" charset="0"/>
                <a:cs typeface="Arial" panose="020B0604020202020204" pitchFamily="34" charset="0"/>
              </a:rPr>
              <a:t>       </a:t>
            </a:r>
            <a:r>
              <a:rPr lang="en-US" sz="1000" dirty="0" smtClean="0">
                <a:solidFill>
                  <a:srgbClr val="92D050"/>
                </a:solidFill>
                <a:latin typeface="Arial" panose="020B0604020202020204" pitchFamily="34" charset="0"/>
                <a:cs typeface="Arial" panose="020B0604020202020204" pitchFamily="34" charset="0"/>
              </a:rPr>
              <a:t>-</a:t>
            </a:r>
            <a:r>
              <a:rPr lang="en-US" sz="1000" b="1" dirty="0" smtClean="0">
                <a:solidFill>
                  <a:srgbClr val="92D050"/>
                </a:solidFill>
                <a:latin typeface="Arial" panose="020B0604020202020204" pitchFamily="34" charset="0"/>
                <a:cs typeface="Arial" panose="020B0604020202020204" pitchFamily="34" charset="0"/>
              </a:rPr>
              <a:t>                          CDH23  </a:t>
            </a:r>
            <a:r>
              <a:rPr lang="en-US" sz="1000" b="1" dirty="0" err="1" smtClean="0">
                <a:solidFill>
                  <a:srgbClr val="92D050"/>
                </a:solidFill>
                <a:latin typeface="Arial" panose="020B0604020202020204" pitchFamily="34" charset="0"/>
                <a:cs typeface="Arial" panose="020B0604020202020204" pitchFamily="34" charset="0"/>
              </a:rPr>
              <a:t>CDH23</a:t>
            </a:r>
            <a:r>
              <a:rPr lang="en-US" sz="1000" b="1" dirty="0" smtClean="0">
                <a:solidFill>
                  <a:srgbClr val="92D050"/>
                </a:solidFill>
                <a:latin typeface="Arial" panose="020B0604020202020204" pitchFamily="34" charset="0"/>
                <a:cs typeface="Arial" panose="020B0604020202020204" pitchFamily="34" charset="0"/>
              </a:rPr>
              <a:t>       -    </a:t>
            </a:r>
          </a:p>
          <a:p>
            <a:endParaRPr lang="en-US" sz="1000" dirty="0">
              <a:latin typeface="Arial" panose="020B0604020202020204" pitchFamily="34" charset="0"/>
              <a:cs typeface="Arial" panose="020B0604020202020204" pitchFamily="34" charset="0"/>
            </a:endParaRPr>
          </a:p>
          <a:p>
            <a:r>
              <a:rPr lang="en-US" sz="1000" dirty="0" smtClean="0">
                <a:solidFill>
                  <a:schemeClr val="accent1">
                    <a:lumMod val="75000"/>
                  </a:schemeClr>
                </a:solidFill>
                <a:latin typeface="Arial" panose="020B0604020202020204" pitchFamily="34" charset="0"/>
                <a:cs typeface="Arial" panose="020B0604020202020204" pitchFamily="34" charset="0"/>
              </a:rPr>
              <a:t>P    CDH23       -        CDH23                     CNGA3        -      CNGA3</a:t>
            </a:r>
            <a:endParaRPr lang="en-US" sz="1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2635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5032147"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80" y="883897"/>
            <a:ext cx="9606972" cy="54039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 name="Rectangle 3"/>
          <p:cNvSpPr/>
          <p:nvPr/>
        </p:nvSpPr>
        <p:spPr>
          <a:xfrm>
            <a:off x="3051809" y="3348990"/>
            <a:ext cx="7772399" cy="21374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122658" y="5632758"/>
            <a:ext cx="4733988" cy="446276"/>
          </a:xfrm>
          <a:prstGeom prst="rect">
            <a:avLst/>
          </a:prstGeom>
          <a:solidFill>
            <a:schemeClr val="bg1"/>
          </a:solidFill>
        </p:spPr>
        <p:txBody>
          <a:bodyPr wrap="none" rtlCol="0">
            <a:spAutoFit/>
          </a:bodyPr>
          <a:lstStyle/>
          <a:p>
            <a:r>
              <a:rPr lang="en-US" sz="2300" i="1" dirty="0" smtClean="0">
                <a:solidFill>
                  <a:schemeClr val="accent1">
                    <a:lumMod val="75000"/>
                  </a:schemeClr>
                </a:solidFill>
                <a:latin typeface="Arial" panose="020B0604020202020204" pitchFamily="34" charset="0"/>
                <a:cs typeface="Arial" panose="020B0604020202020204" pitchFamily="34" charset="0"/>
              </a:rPr>
              <a:t>In vivo </a:t>
            </a:r>
            <a:r>
              <a:rPr lang="en-US" sz="2300" dirty="0" smtClean="0">
                <a:solidFill>
                  <a:schemeClr val="accent1">
                    <a:lumMod val="75000"/>
                  </a:schemeClr>
                </a:solidFill>
                <a:latin typeface="Arial" panose="020B0604020202020204" pitchFamily="34" charset="0"/>
                <a:cs typeface="Arial" panose="020B0604020202020204" pitchFamily="34" charset="0"/>
              </a:rPr>
              <a:t>Complementation Screens</a:t>
            </a:r>
            <a:endParaRPr lang="en-US" sz="2300" dirty="0">
              <a:solidFill>
                <a:schemeClr val="accent1">
                  <a:lumMod val="75000"/>
                </a:schemeClr>
              </a:solidFill>
              <a:latin typeface="Arial" panose="020B0604020202020204" pitchFamily="34" charset="0"/>
              <a:cs typeface="Arial" panose="020B0604020202020204" pitchFamily="34" charset="0"/>
            </a:endParaRPr>
          </a:p>
        </p:txBody>
      </p:sp>
      <p:sp>
        <p:nvSpPr>
          <p:cNvPr id="11" name="Rectangle 10"/>
          <p:cNvSpPr/>
          <p:nvPr/>
        </p:nvSpPr>
        <p:spPr>
          <a:xfrm>
            <a:off x="4807145" y="984821"/>
            <a:ext cx="5919995" cy="4433339"/>
          </a:xfrm>
          <a:prstGeom prst="rect">
            <a:avLst/>
          </a:prstGeom>
          <a:solidFill>
            <a:schemeClr val="bg1">
              <a:lumMod val="95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8980" y="1043871"/>
            <a:ext cx="5064593" cy="4530675"/>
          </a:xfrm>
          <a:prstGeom prst="rect">
            <a:avLst/>
          </a:prstGeom>
        </p:spPr>
      </p:pic>
      <p:grpSp>
        <p:nvGrpSpPr>
          <p:cNvPr id="15" name="Group 14"/>
          <p:cNvGrpSpPr/>
          <p:nvPr/>
        </p:nvGrpSpPr>
        <p:grpSpPr>
          <a:xfrm>
            <a:off x="1667889" y="3792695"/>
            <a:ext cx="2982030" cy="1305804"/>
            <a:chOff x="1061168" y="3595360"/>
            <a:chExt cx="2982030" cy="1305804"/>
          </a:xfrm>
        </p:grpSpPr>
        <p:sp>
          <p:nvSpPr>
            <p:cNvPr id="16" name="Rectangle 15"/>
            <p:cNvSpPr/>
            <p:nvPr/>
          </p:nvSpPr>
          <p:spPr>
            <a:xfrm>
              <a:off x="1061168" y="3927107"/>
              <a:ext cx="710036" cy="59657"/>
            </a:xfrm>
            <a:prstGeom prst="rect">
              <a:avLst/>
            </a:prstGeom>
            <a:solidFill>
              <a:srgbClr val="66CCFF"/>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Rectangle 16"/>
            <p:cNvSpPr/>
            <p:nvPr/>
          </p:nvSpPr>
          <p:spPr>
            <a:xfrm>
              <a:off x="1572164" y="3927107"/>
              <a:ext cx="2188357" cy="59338"/>
            </a:xfrm>
            <a:prstGeom prst="rect">
              <a:avLst/>
            </a:prstGeom>
            <a:solidFill>
              <a:schemeClr val="bg1">
                <a:lumMod val="8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61168" y="4079507"/>
              <a:ext cx="710036" cy="59657"/>
            </a:xfrm>
            <a:prstGeom prst="rect">
              <a:avLst/>
            </a:prstGeom>
            <a:solidFill>
              <a:srgbClr val="66CCFF"/>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ectangle 18"/>
            <p:cNvSpPr/>
            <p:nvPr/>
          </p:nvSpPr>
          <p:spPr>
            <a:xfrm>
              <a:off x="1572164" y="4079507"/>
              <a:ext cx="960958" cy="59338"/>
            </a:xfrm>
            <a:prstGeom prst="rect">
              <a:avLst/>
            </a:prstGeom>
            <a:solidFill>
              <a:schemeClr val="bg1">
                <a:lumMod val="8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61168" y="4231907"/>
              <a:ext cx="710036" cy="59657"/>
            </a:xfrm>
            <a:prstGeom prst="rect">
              <a:avLst/>
            </a:prstGeom>
            <a:solidFill>
              <a:srgbClr val="66CCFF"/>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Rectangle 20"/>
            <p:cNvSpPr/>
            <p:nvPr/>
          </p:nvSpPr>
          <p:spPr>
            <a:xfrm>
              <a:off x="1572164" y="4231907"/>
              <a:ext cx="1921915" cy="59338"/>
            </a:xfrm>
            <a:prstGeom prst="rect">
              <a:avLst/>
            </a:prstGeom>
            <a:solidFill>
              <a:schemeClr val="bg1">
                <a:lumMod val="8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61168" y="4384307"/>
              <a:ext cx="710036" cy="59657"/>
            </a:xfrm>
            <a:prstGeom prst="rect">
              <a:avLst/>
            </a:prstGeom>
            <a:solidFill>
              <a:srgbClr val="66CCFF"/>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1572164" y="4384307"/>
              <a:ext cx="1647356" cy="59338"/>
            </a:xfrm>
            <a:prstGeom prst="rect">
              <a:avLst/>
            </a:prstGeom>
            <a:solidFill>
              <a:schemeClr val="bg1">
                <a:lumMod val="8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61168" y="4536707"/>
              <a:ext cx="710036" cy="59657"/>
            </a:xfrm>
            <a:prstGeom prst="rect">
              <a:avLst/>
            </a:prstGeom>
            <a:solidFill>
              <a:srgbClr val="66CCFF"/>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5" name="Rectangle 24"/>
            <p:cNvSpPr/>
            <p:nvPr/>
          </p:nvSpPr>
          <p:spPr>
            <a:xfrm>
              <a:off x="1572164" y="4536707"/>
              <a:ext cx="2471034" cy="59338"/>
            </a:xfrm>
            <a:prstGeom prst="rect">
              <a:avLst/>
            </a:prstGeom>
            <a:solidFill>
              <a:schemeClr val="bg1">
                <a:lumMod val="8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061168" y="4689107"/>
              <a:ext cx="710036" cy="59657"/>
            </a:xfrm>
            <a:prstGeom prst="rect">
              <a:avLst/>
            </a:prstGeom>
            <a:solidFill>
              <a:srgbClr val="66CCFF"/>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7" name="Rectangle 26"/>
            <p:cNvSpPr/>
            <p:nvPr/>
          </p:nvSpPr>
          <p:spPr>
            <a:xfrm>
              <a:off x="1572164" y="4689107"/>
              <a:ext cx="1853276" cy="59338"/>
            </a:xfrm>
            <a:prstGeom prst="rect">
              <a:avLst/>
            </a:prstGeom>
            <a:solidFill>
              <a:schemeClr val="bg1">
                <a:lumMod val="8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61168" y="4841507"/>
              <a:ext cx="710036" cy="59657"/>
            </a:xfrm>
            <a:prstGeom prst="rect">
              <a:avLst/>
            </a:prstGeom>
            <a:solidFill>
              <a:srgbClr val="66CCFF"/>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Rectangle 28"/>
            <p:cNvSpPr/>
            <p:nvPr/>
          </p:nvSpPr>
          <p:spPr>
            <a:xfrm>
              <a:off x="1572164" y="4841507"/>
              <a:ext cx="2188357" cy="59338"/>
            </a:xfrm>
            <a:prstGeom prst="rect">
              <a:avLst/>
            </a:prstGeom>
            <a:solidFill>
              <a:schemeClr val="bg1">
                <a:lumMod val="8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085850" y="3595360"/>
              <a:ext cx="444352" cy="307777"/>
            </a:xfrm>
            <a:prstGeom prst="rect">
              <a:avLst/>
            </a:prstGeom>
            <a:noFill/>
          </p:spPr>
          <p:txBody>
            <a:bodyPr wrap="none" rtlCol="0">
              <a:spAutoFit/>
            </a:bodyPr>
            <a:lstStyle/>
            <a:p>
              <a:r>
                <a:rPr lang="en-US" sz="1400" b="1" dirty="0" smtClean="0"/>
                <a:t>AD</a:t>
              </a:r>
              <a:endParaRPr lang="en-US" sz="1400" b="1" dirty="0"/>
            </a:p>
          </p:txBody>
        </p:sp>
        <p:sp>
          <p:nvSpPr>
            <p:cNvPr id="31" name="TextBox 30"/>
            <p:cNvSpPr txBox="1"/>
            <p:nvPr/>
          </p:nvSpPr>
          <p:spPr>
            <a:xfrm>
              <a:off x="2164080" y="3595360"/>
              <a:ext cx="1264833" cy="307777"/>
            </a:xfrm>
            <a:prstGeom prst="rect">
              <a:avLst/>
            </a:prstGeom>
            <a:noFill/>
          </p:spPr>
          <p:txBody>
            <a:bodyPr wrap="none" rtlCol="0">
              <a:spAutoFit/>
            </a:bodyPr>
            <a:lstStyle/>
            <a:p>
              <a:r>
                <a:rPr lang="en-US" sz="1400" b="1" dirty="0" smtClean="0"/>
                <a:t>cDNA library</a:t>
              </a:r>
              <a:endParaRPr lang="en-US" sz="1400" b="1" dirty="0"/>
            </a:p>
          </p:txBody>
        </p:sp>
      </p:grpSp>
    </p:spTree>
    <p:extLst>
      <p:ext uri="{BB962C8B-B14F-4D97-AF65-F5344CB8AC3E}">
        <p14:creationId xmlns:p14="http://schemas.microsoft.com/office/powerpoint/2010/main" val="28084021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8965468"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Typical Workflows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842451" y="891466"/>
            <a:ext cx="8507099"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64" name="Rectangle 63"/>
          <p:cNvSpPr/>
          <p:nvPr/>
        </p:nvSpPr>
        <p:spPr>
          <a:xfrm>
            <a:off x="4514850" y="960120"/>
            <a:ext cx="3120390" cy="5052060"/>
          </a:xfrm>
          <a:prstGeom prst="rect">
            <a:avLst/>
          </a:prstGeom>
          <a:solidFill>
            <a:srgbClr val="DEEBF7"/>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560" y="1033594"/>
            <a:ext cx="8209451" cy="4955300"/>
          </a:xfrm>
          <a:prstGeom prst="rect">
            <a:avLst/>
          </a:prstGeom>
        </p:spPr>
      </p:pic>
      <p:grpSp>
        <p:nvGrpSpPr>
          <p:cNvPr id="5" name="Group 4"/>
          <p:cNvGrpSpPr/>
          <p:nvPr/>
        </p:nvGrpSpPr>
        <p:grpSpPr>
          <a:xfrm>
            <a:off x="4572001" y="1014759"/>
            <a:ext cx="5620214" cy="1717289"/>
            <a:chOff x="4572001" y="1014759"/>
            <a:chExt cx="5620214" cy="1717289"/>
          </a:xfrm>
        </p:grpSpPr>
        <p:sp>
          <p:nvSpPr>
            <p:cNvPr id="3" name="Rectangle 2"/>
            <p:cNvSpPr/>
            <p:nvPr/>
          </p:nvSpPr>
          <p:spPr>
            <a:xfrm>
              <a:off x="4572001" y="1014759"/>
              <a:ext cx="5620214" cy="1717289"/>
            </a:xfrm>
            <a:prstGeom prst="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945242" y="1304694"/>
              <a:ext cx="2020105" cy="1084912"/>
            </a:xfrm>
            <a:prstGeom prst="rect">
              <a:avLst/>
            </a:prstGeom>
            <a:noFill/>
          </p:spPr>
          <p:txBody>
            <a:bodyPr wrap="none" rtlCol="0">
              <a:spAutoFit/>
            </a:bodyPr>
            <a:lstStyle/>
            <a:p>
              <a:pPr algn="ctr"/>
              <a:r>
                <a:rPr lang="en-US" sz="1600" i="1" dirty="0" smtClean="0">
                  <a:solidFill>
                    <a:schemeClr val="accent6">
                      <a:lumMod val="75000"/>
                    </a:schemeClr>
                  </a:solidFill>
                </a:rPr>
                <a:t>Common alternative</a:t>
              </a:r>
            </a:p>
            <a:p>
              <a:pPr algn="ctr"/>
              <a:endParaRPr lang="en-US" sz="1600" dirty="0" smtClean="0">
                <a:solidFill>
                  <a:schemeClr val="accent6">
                    <a:lumMod val="75000"/>
                  </a:schemeClr>
                </a:solidFill>
              </a:endParaRPr>
            </a:p>
            <a:p>
              <a:pPr algn="ctr">
                <a:lnSpc>
                  <a:spcPts val="1300"/>
                </a:lnSpc>
              </a:pPr>
              <a:r>
                <a:rPr lang="en-US" sz="1600" dirty="0" smtClean="0">
                  <a:solidFill>
                    <a:schemeClr val="accent6">
                      <a:lumMod val="75000"/>
                    </a:schemeClr>
                  </a:solidFill>
                </a:rPr>
                <a:t>Affinity Capture </a:t>
              </a:r>
            </a:p>
            <a:p>
              <a:pPr algn="ctr">
                <a:lnSpc>
                  <a:spcPts val="1300"/>
                </a:lnSpc>
              </a:pPr>
              <a:r>
                <a:rPr lang="en-US" sz="1600" dirty="0" smtClean="0">
                  <a:solidFill>
                    <a:schemeClr val="accent6">
                      <a:lumMod val="75000"/>
                    </a:schemeClr>
                  </a:solidFill>
                </a:rPr>
                <a:t>+ </a:t>
              </a:r>
            </a:p>
            <a:p>
              <a:pPr algn="ctr">
                <a:lnSpc>
                  <a:spcPts val="1300"/>
                </a:lnSpc>
              </a:pPr>
              <a:r>
                <a:rPr lang="en-US" sz="1600" dirty="0" smtClean="0">
                  <a:solidFill>
                    <a:schemeClr val="accent6">
                      <a:lumMod val="75000"/>
                    </a:schemeClr>
                  </a:solidFill>
                </a:rPr>
                <a:t>LC/MS-MS</a:t>
              </a:r>
              <a:endParaRPr lang="en-US" sz="1600" dirty="0">
                <a:solidFill>
                  <a:schemeClr val="accent6">
                    <a:lumMod val="75000"/>
                  </a:schemeClr>
                </a:solidFill>
              </a:endParaRPr>
            </a:p>
          </p:txBody>
        </p:sp>
        <p:sp>
          <p:nvSpPr>
            <p:cNvPr id="9" name="Rectangle 8"/>
            <p:cNvSpPr/>
            <p:nvPr/>
          </p:nvSpPr>
          <p:spPr>
            <a:xfrm>
              <a:off x="8151541" y="1694984"/>
              <a:ext cx="1594625" cy="724831"/>
            </a:xfrm>
            <a:prstGeom prst="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5251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805" y="1035556"/>
            <a:ext cx="8205055" cy="4952647"/>
          </a:xfrm>
          <a:prstGeom prst="rect">
            <a:avLst/>
          </a:prstGeom>
        </p:spPr>
      </p:pic>
      <p:sp>
        <p:nvSpPr>
          <p:cNvPr id="2" name="TextBox 1"/>
          <p:cNvSpPr txBox="1"/>
          <p:nvPr/>
        </p:nvSpPr>
        <p:spPr>
          <a:xfrm>
            <a:off x="97376" y="83841"/>
            <a:ext cx="9042412"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Typical Workflows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842451" y="891466"/>
            <a:ext cx="8507099"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64" name="Rectangle 63"/>
          <p:cNvSpPr/>
          <p:nvPr/>
        </p:nvSpPr>
        <p:spPr>
          <a:xfrm>
            <a:off x="4514850" y="960120"/>
            <a:ext cx="3120390" cy="5052060"/>
          </a:xfrm>
          <a:prstGeom prst="rect">
            <a:avLst/>
          </a:prstGeom>
          <a:solidFill>
            <a:srgbClr val="DEEBF7"/>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560570" y="1005840"/>
            <a:ext cx="5554980" cy="3771900"/>
          </a:xfrm>
          <a:prstGeom prst="rect">
            <a:avLst/>
          </a:prstGeom>
          <a:solidFill>
            <a:srgbClr val="F8CBAD">
              <a:alpha val="20000"/>
            </a:srgb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195310" y="982980"/>
            <a:ext cx="1915909" cy="369332"/>
          </a:xfrm>
          <a:prstGeom prst="rect">
            <a:avLst/>
          </a:prstGeom>
          <a:noFill/>
        </p:spPr>
        <p:txBody>
          <a:bodyPr wrap="none" rtlCol="0">
            <a:spAutoFit/>
          </a:bodyPr>
          <a:lstStyle/>
          <a:p>
            <a:r>
              <a:rPr lang="en-US" dirty="0" smtClean="0">
                <a:solidFill>
                  <a:schemeClr val="accent2">
                    <a:lumMod val="50000"/>
                  </a:schemeClr>
                </a:solidFill>
              </a:rPr>
              <a:t>High-Throughput</a:t>
            </a:r>
            <a:endParaRPr lang="en-US" dirty="0">
              <a:solidFill>
                <a:schemeClr val="accent2">
                  <a:lumMod val="50000"/>
                </a:schemeClr>
              </a:solidFill>
            </a:endParaRPr>
          </a:p>
        </p:txBody>
      </p:sp>
      <p:sp>
        <p:nvSpPr>
          <p:cNvPr id="5" name="TextBox 4"/>
          <p:cNvSpPr txBox="1"/>
          <p:nvPr/>
        </p:nvSpPr>
        <p:spPr>
          <a:xfrm>
            <a:off x="7772401" y="1965960"/>
            <a:ext cx="2205990" cy="1231106"/>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sz="1600" dirty="0" smtClean="0">
                <a:solidFill>
                  <a:schemeClr val="accent2">
                    <a:lumMod val="50000"/>
                  </a:schemeClr>
                </a:solidFill>
              </a:rPr>
              <a:t>One method only</a:t>
            </a:r>
          </a:p>
          <a:p>
            <a:pPr marL="182880" indent="-182880">
              <a:spcBef>
                <a:spcPts val="600"/>
              </a:spcBef>
              <a:buFont typeface="Arial" panose="020B0604020202020204" pitchFamily="34" charset="0"/>
              <a:buChar char="•"/>
            </a:pPr>
            <a:r>
              <a:rPr lang="en-US" sz="1600" dirty="0" smtClean="0">
                <a:solidFill>
                  <a:schemeClr val="accent2">
                    <a:lumMod val="50000"/>
                  </a:schemeClr>
                </a:solidFill>
              </a:rPr>
              <a:t>Limited/no follow up</a:t>
            </a:r>
          </a:p>
          <a:p>
            <a:pPr marL="182880" indent="-182880">
              <a:spcBef>
                <a:spcPts val="600"/>
              </a:spcBef>
              <a:buFont typeface="Arial" panose="020B0604020202020204" pitchFamily="34" charset="0"/>
              <a:buChar char="•"/>
            </a:pPr>
            <a:r>
              <a:rPr lang="en-US" sz="1600" dirty="0" smtClean="0">
                <a:solidFill>
                  <a:schemeClr val="accent2">
                    <a:lumMod val="50000"/>
                  </a:schemeClr>
                </a:solidFill>
              </a:rPr>
              <a:t>Computational evaluation/validation</a:t>
            </a:r>
            <a:endParaRPr lang="en-US" sz="1600" dirty="0">
              <a:solidFill>
                <a:schemeClr val="accent2">
                  <a:lumMod val="50000"/>
                </a:schemeClr>
              </a:solidFill>
            </a:endParaRPr>
          </a:p>
        </p:txBody>
      </p:sp>
      <p:sp>
        <p:nvSpPr>
          <p:cNvPr id="8" name="Rectangle 7"/>
          <p:cNvSpPr/>
          <p:nvPr/>
        </p:nvSpPr>
        <p:spPr>
          <a:xfrm>
            <a:off x="4505093" y="947855"/>
            <a:ext cx="3133492" cy="5051502"/>
          </a:xfrm>
          <a:prstGeom prst="rect">
            <a:avLst/>
          </a:prstGeom>
          <a:solidFill>
            <a:srgbClr val="2E75B6">
              <a:alpha val="20000"/>
            </a:srgb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560" y="1033594"/>
            <a:ext cx="8209451" cy="4955300"/>
          </a:xfrm>
          <a:prstGeom prst="rect">
            <a:avLst/>
          </a:prstGeom>
        </p:spPr>
      </p:pic>
    </p:spTree>
    <p:extLst>
      <p:ext uri="{BB962C8B-B14F-4D97-AF65-F5344CB8AC3E}">
        <p14:creationId xmlns:p14="http://schemas.microsoft.com/office/powerpoint/2010/main" val="9052186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6430" y="2705725"/>
            <a:ext cx="8339141" cy="1446550"/>
          </a:xfrm>
          <a:prstGeom prst="rect">
            <a:avLst/>
          </a:prstGeom>
          <a:noFill/>
        </p:spPr>
        <p:txBody>
          <a:bodyPr wrap="none" rtlCol="0">
            <a:spAutoFit/>
          </a:bodyPr>
          <a:lstStyle/>
          <a:p>
            <a:pPr algn="ctr"/>
            <a:r>
              <a:rPr lang="en-US" sz="4800" dirty="0" smtClean="0">
                <a:solidFill>
                  <a:schemeClr val="accent1">
                    <a:lumMod val="75000"/>
                  </a:schemeClr>
                </a:solidFill>
                <a:latin typeface="Arial" panose="020B0604020202020204" pitchFamily="34" charset="0"/>
                <a:cs typeface="Arial" panose="020B0604020202020204" pitchFamily="34" charset="0"/>
              </a:rPr>
              <a:t>Interaction Database Records</a:t>
            </a:r>
            <a:endParaRPr lang="en-US" sz="4000" i="1" dirty="0" smtClean="0">
              <a:solidFill>
                <a:schemeClr val="accent1">
                  <a:lumMod val="75000"/>
                </a:schemeClr>
              </a:solidFill>
              <a:latin typeface="Arial" panose="020B0604020202020204" pitchFamily="34" charset="0"/>
              <a:cs typeface="Arial" panose="020B0604020202020204" pitchFamily="34" charset="0"/>
            </a:endParaRPr>
          </a:p>
          <a:p>
            <a:pPr algn="ctr"/>
            <a:r>
              <a:rPr lang="en-US" sz="4000" i="1" dirty="0" smtClean="0">
                <a:solidFill>
                  <a:schemeClr val="accent1">
                    <a:lumMod val="75000"/>
                  </a:schemeClr>
                </a:solidFill>
                <a:latin typeface="Arial" panose="020B0604020202020204" pitchFamily="34" charset="0"/>
                <a:cs typeface="Arial" panose="020B0604020202020204" pitchFamily="34" charset="0"/>
              </a:rPr>
              <a:t>Content</a:t>
            </a:r>
            <a:endParaRPr lang="en-US" sz="4000" i="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4998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p:cNvSpPr/>
          <p:nvPr/>
        </p:nvSpPr>
        <p:spPr>
          <a:xfrm>
            <a:off x="1975791" y="4236666"/>
            <a:ext cx="274320" cy="2969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63792" y="2343014"/>
            <a:ext cx="1646091" cy="1108271"/>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7376" y="83841"/>
            <a:ext cx="590418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 Flow</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4" name="TextBox 3"/>
          <p:cNvSpPr txBox="1"/>
          <p:nvPr/>
        </p:nvSpPr>
        <p:spPr>
          <a:xfrm>
            <a:off x="3177202" y="839488"/>
            <a:ext cx="4397358" cy="4278094"/>
          </a:xfrm>
          <a:prstGeom prst="rect">
            <a:avLst/>
          </a:prstGeom>
          <a:noFill/>
        </p:spPr>
        <p:txBody>
          <a:bodyPr wrap="none" rtlCol="0">
            <a:spAutoFit/>
          </a:bodyPr>
          <a:lstStyle/>
          <a:p>
            <a:pPr marL="342900" indent="-342900">
              <a:buFont typeface="Arial" panose="020B0604020202020204" pitchFamily="34" charset="0"/>
              <a:buChar char="•"/>
            </a:pPr>
            <a:r>
              <a:rPr lang="en-US" sz="2400" dirty="0" smtClean="0">
                <a:solidFill>
                  <a:schemeClr val="accent1">
                    <a:lumMod val="75000"/>
                  </a:schemeClr>
                </a:solidFill>
                <a:latin typeface="Arial" panose="020B0604020202020204" pitchFamily="34" charset="0"/>
                <a:cs typeface="Arial" panose="020B0604020202020204" pitchFamily="34" charset="0"/>
              </a:rPr>
              <a:t>Make proteins</a:t>
            </a:r>
            <a:endParaRPr lang="en-US" sz="2400" dirty="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smtClean="0">
                <a:solidFill>
                  <a:schemeClr val="accent1">
                    <a:lumMod val="75000"/>
                  </a:schemeClr>
                </a:solidFill>
                <a:latin typeface="Arial" panose="020B0604020202020204" pitchFamily="34" charset="0"/>
                <a:cs typeface="Arial" panose="020B0604020202020204" pitchFamily="34" charset="0"/>
              </a:rPr>
              <a:t>Get them together</a:t>
            </a:r>
          </a:p>
          <a:p>
            <a:pPr marL="342900" indent="-342900">
              <a:buFont typeface="Arial" panose="020B0604020202020204" pitchFamily="34" charset="0"/>
              <a:buChar char="•"/>
            </a:pPr>
            <a:endParaRPr lang="en-US" sz="2000" dirty="0">
              <a:solidFill>
                <a:schemeClr val="accent1">
                  <a:lumMod val="75000"/>
                </a:schemeClr>
              </a:solidFill>
              <a:latin typeface="Arial" panose="020B0604020202020204" pitchFamily="34" charset="0"/>
              <a:cs typeface="Arial" panose="020B0604020202020204" pitchFamily="34" charset="0"/>
            </a:endParaRPr>
          </a:p>
          <a:p>
            <a:endParaRPr lang="en-US" sz="2000" dirty="0" smtClean="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smtClean="0">
                <a:solidFill>
                  <a:schemeClr val="accent1">
                    <a:lumMod val="75000"/>
                  </a:schemeClr>
                </a:solidFill>
                <a:latin typeface="Arial" panose="020B0604020202020204" pitchFamily="34" charset="0"/>
                <a:cs typeface="Arial" panose="020B0604020202020204" pitchFamily="34" charset="0"/>
              </a:rPr>
              <a:t>Test which ones interact</a:t>
            </a:r>
          </a:p>
          <a:p>
            <a:pPr marL="342900" indent="-342900">
              <a:buFont typeface="Arial" panose="020B0604020202020204" pitchFamily="34" charset="0"/>
              <a:buChar char="•"/>
            </a:pPr>
            <a:endParaRPr lang="en-US" sz="2400" dirty="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smtClean="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smtClean="0">
                <a:solidFill>
                  <a:schemeClr val="accent1">
                    <a:lumMod val="75000"/>
                  </a:schemeClr>
                </a:solidFill>
                <a:latin typeface="Arial" panose="020B0604020202020204" pitchFamily="34" charset="0"/>
                <a:cs typeface="Arial" panose="020B0604020202020204" pitchFamily="34" charset="0"/>
              </a:rPr>
              <a:t>Identify proteins that interact</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5" name="TextBox 4"/>
          <p:cNvSpPr txBox="1"/>
          <p:nvPr/>
        </p:nvSpPr>
        <p:spPr>
          <a:xfrm>
            <a:off x="3848582" y="1150425"/>
            <a:ext cx="7924702" cy="1200329"/>
          </a:xfrm>
          <a:prstGeom prst="rect">
            <a:avLst/>
          </a:prstGeom>
          <a:noFill/>
        </p:spPr>
        <p:txBody>
          <a:bodyPr wrap="square" rtlCol="0">
            <a:spAutoFit/>
          </a:bodyPr>
          <a:lstStyle/>
          <a:p>
            <a:pPr marL="285750" indent="-285750">
              <a:buFontTx/>
              <a:buChar char="-"/>
            </a:pPr>
            <a:r>
              <a:rPr lang="en-US" dirty="0" smtClean="0">
                <a:solidFill>
                  <a:schemeClr val="bg1">
                    <a:lumMod val="50000"/>
                  </a:schemeClr>
                </a:solidFill>
              </a:rPr>
              <a:t>Where: </a:t>
            </a:r>
            <a:r>
              <a:rPr lang="en-US" dirty="0">
                <a:solidFill>
                  <a:schemeClr val="bg1">
                    <a:lumMod val="50000"/>
                  </a:schemeClr>
                </a:solidFill>
              </a:rPr>
              <a:t>n</a:t>
            </a:r>
            <a:r>
              <a:rPr lang="en-US" dirty="0" smtClean="0">
                <a:solidFill>
                  <a:schemeClr val="bg1">
                    <a:lumMod val="50000"/>
                  </a:schemeClr>
                </a:solidFill>
              </a:rPr>
              <a:t>ative vs heterologous host vs in vitro translation vs chemical synthesis</a:t>
            </a:r>
          </a:p>
          <a:p>
            <a:pPr marL="285750" indent="-285750">
              <a:buFontTx/>
              <a:buChar char="-"/>
            </a:pPr>
            <a:r>
              <a:rPr lang="en-US" dirty="0" smtClean="0">
                <a:solidFill>
                  <a:schemeClr val="bg1">
                    <a:lumMod val="50000"/>
                  </a:schemeClr>
                </a:solidFill>
              </a:rPr>
              <a:t>How much: native level vs overexpressed</a:t>
            </a:r>
          </a:p>
          <a:p>
            <a:pPr marL="285750" indent="-285750">
              <a:buFontTx/>
              <a:buChar char="-"/>
            </a:pPr>
            <a:r>
              <a:rPr lang="en-US" dirty="0" smtClean="0">
                <a:solidFill>
                  <a:schemeClr val="bg1">
                    <a:lumMod val="50000"/>
                  </a:schemeClr>
                </a:solidFill>
              </a:rPr>
              <a:t>Modifications: isoforms, fragments, mutations, PTMs present/absent</a:t>
            </a:r>
          </a:p>
          <a:p>
            <a:pPr marL="285750" indent="-285750">
              <a:buFontTx/>
              <a:buChar char="-"/>
            </a:pPr>
            <a:endParaRPr lang="en-US" dirty="0">
              <a:solidFill>
                <a:schemeClr val="bg1">
                  <a:lumMod val="50000"/>
                </a:schemeClr>
              </a:solidFill>
            </a:endParaRPr>
          </a:p>
        </p:txBody>
      </p:sp>
      <p:sp>
        <p:nvSpPr>
          <p:cNvPr id="7" name="Oval 6"/>
          <p:cNvSpPr/>
          <p:nvPr/>
        </p:nvSpPr>
        <p:spPr>
          <a:xfrm>
            <a:off x="795674" y="11544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428068" y="1040161"/>
            <a:ext cx="274320" cy="2743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13744" y="1040161"/>
            <a:ext cx="274320" cy="27432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46138" y="1154461"/>
            <a:ext cx="274320" cy="2743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345144" y="296458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627858" y="2633949"/>
            <a:ext cx="274320" cy="2743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949623" y="2964580"/>
            <a:ext cx="274320" cy="27432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158466" y="2602360"/>
            <a:ext cx="274320" cy="2743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585796" y="4269514"/>
            <a:ext cx="274320" cy="296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775112" y="4132354"/>
            <a:ext cx="274320" cy="296959"/>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798269" y="4375085"/>
            <a:ext cx="274320" cy="29695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a:off x="1090016" y="1618488"/>
            <a:ext cx="255128" cy="548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611166" y="1463040"/>
            <a:ext cx="77733" cy="594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366872" y="1615283"/>
            <a:ext cx="256699" cy="548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009636" y="5557141"/>
            <a:ext cx="311021" cy="369332"/>
            <a:chOff x="1086726" y="5557141"/>
            <a:chExt cx="311021" cy="369332"/>
          </a:xfrm>
        </p:grpSpPr>
        <p:sp>
          <p:nvSpPr>
            <p:cNvPr id="18" name="Oval 17"/>
            <p:cNvSpPr/>
            <p:nvPr/>
          </p:nvSpPr>
          <p:spPr>
            <a:xfrm>
              <a:off x="1123427" y="56032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086726" y="5557141"/>
              <a:ext cx="308098" cy="369332"/>
            </a:xfrm>
            <a:prstGeom prst="rect">
              <a:avLst/>
            </a:prstGeom>
            <a:noFill/>
          </p:spPr>
          <p:txBody>
            <a:bodyPr wrap="none" rtlCol="0">
              <a:spAutoFit/>
            </a:bodyPr>
            <a:lstStyle/>
            <a:p>
              <a:r>
                <a:rPr lang="en-US" dirty="0" smtClean="0"/>
                <a:t>C</a:t>
              </a:r>
              <a:endParaRPr lang="en-US" dirty="0"/>
            </a:p>
          </p:txBody>
        </p:sp>
      </p:grpSp>
      <p:grpSp>
        <p:nvGrpSpPr>
          <p:cNvPr id="48" name="Group 47"/>
          <p:cNvGrpSpPr/>
          <p:nvPr/>
        </p:nvGrpSpPr>
        <p:grpSpPr>
          <a:xfrm>
            <a:off x="1509566" y="5625215"/>
            <a:ext cx="309700" cy="369332"/>
            <a:chOff x="1686454" y="5553563"/>
            <a:chExt cx="309700" cy="369332"/>
          </a:xfrm>
        </p:grpSpPr>
        <p:sp>
          <p:nvSpPr>
            <p:cNvPr id="19" name="Oval 18"/>
            <p:cNvSpPr/>
            <p:nvPr/>
          </p:nvSpPr>
          <p:spPr>
            <a:xfrm>
              <a:off x="1709103" y="5603241"/>
              <a:ext cx="274320" cy="2743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686454" y="5553563"/>
              <a:ext cx="309700" cy="369332"/>
            </a:xfrm>
            <a:prstGeom prst="rect">
              <a:avLst/>
            </a:prstGeom>
            <a:noFill/>
          </p:spPr>
          <p:txBody>
            <a:bodyPr wrap="none" rtlCol="0">
              <a:spAutoFit/>
            </a:bodyPr>
            <a:lstStyle/>
            <a:p>
              <a:r>
                <a:rPr lang="en-US" dirty="0" smtClean="0"/>
                <a:t>B</a:t>
              </a:r>
              <a:endParaRPr lang="en-US" dirty="0"/>
            </a:p>
          </p:txBody>
        </p:sp>
      </p:grpSp>
      <p:grpSp>
        <p:nvGrpSpPr>
          <p:cNvPr id="49" name="Group 48"/>
          <p:cNvGrpSpPr/>
          <p:nvPr/>
        </p:nvGrpSpPr>
        <p:grpSpPr>
          <a:xfrm>
            <a:off x="2021334" y="5628527"/>
            <a:ext cx="327334" cy="369332"/>
            <a:chOff x="2269648" y="5556875"/>
            <a:chExt cx="327334" cy="369332"/>
          </a:xfrm>
        </p:grpSpPr>
        <p:sp>
          <p:nvSpPr>
            <p:cNvPr id="20" name="Oval 19"/>
            <p:cNvSpPr/>
            <p:nvPr/>
          </p:nvSpPr>
          <p:spPr>
            <a:xfrm>
              <a:off x="2294779" y="5603241"/>
              <a:ext cx="274320" cy="27432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269648" y="5556875"/>
              <a:ext cx="327334" cy="369332"/>
            </a:xfrm>
            <a:prstGeom prst="rect">
              <a:avLst/>
            </a:prstGeom>
            <a:noFill/>
          </p:spPr>
          <p:txBody>
            <a:bodyPr wrap="none" rtlCol="0">
              <a:spAutoFit/>
            </a:bodyPr>
            <a:lstStyle/>
            <a:p>
              <a:r>
                <a:rPr lang="en-US" dirty="0" smtClean="0"/>
                <a:t>D</a:t>
              </a:r>
              <a:endParaRPr lang="en-US" dirty="0"/>
            </a:p>
          </p:txBody>
        </p:sp>
      </p:grpSp>
      <p:sp>
        <p:nvSpPr>
          <p:cNvPr id="33" name="TextBox 32"/>
          <p:cNvSpPr txBox="1"/>
          <p:nvPr/>
        </p:nvSpPr>
        <p:spPr>
          <a:xfrm>
            <a:off x="3837653" y="2669120"/>
            <a:ext cx="7924702" cy="923330"/>
          </a:xfrm>
          <a:prstGeom prst="rect">
            <a:avLst/>
          </a:prstGeom>
          <a:noFill/>
        </p:spPr>
        <p:txBody>
          <a:bodyPr wrap="square" rtlCol="0">
            <a:spAutoFit/>
          </a:bodyPr>
          <a:lstStyle/>
          <a:p>
            <a:pPr marL="285750" indent="-285750">
              <a:buFontTx/>
              <a:buChar char="-"/>
            </a:pPr>
            <a:r>
              <a:rPr lang="en-US" dirty="0" smtClean="0">
                <a:solidFill>
                  <a:schemeClr val="bg1">
                    <a:lumMod val="50000"/>
                  </a:schemeClr>
                </a:solidFill>
              </a:rPr>
              <a:t>Where: native organism/cell type/tissue/compartment vs something else</a:t>
            </a:r>
          </a:p>
          <a:p>
            <a:pPr marL="285750" indent="-285750">
              <a:buFontTx/>
              <a:buChar char="-"/>
            </a:pPr>
            <a:r>
              <a:rPr lang="en-US" dirty="0" smtClean="0">
                <a:solidFill>
                  <a:schemeClr val="bg1">
                    <a:lumMod val="50000"/>
                  </a:schemeClr>
                </a:solidFill>
              </a:rPr>
              <a:t>When: </a:t>
            </a:r>
            <a:r>
              <a:rPr lang="en-US" dirty="0">
                <a:solidFill>
                  <a:schemeClr val="bg1">
                    <a:lumMod val="50000"/>
                  </a:schemeClr>
                </a:solidFill>
              </a:rPr>
              <a:t>c</a:t>
            </a:r>
            <a:r>
              <a:rPr lang="en-US" dirty="0" smtClean="0">
                <a:solidFill>
                  <a:schemeClr val="bg1">
                    <a:lumMod val="50000"/>
                  </a:schemeClr>
                </a:solidFill>
              </a:rPr>
              <a:t>ell cycle phase/cell state </a:t>
            </a:r>
          </a:p>
          <a:p>
            <a:pPr marL="285750" indent="-285750">
              <a:buFontTx/>
              <a:buChar char="-"/>
            </a:pPr>
            <a:endParaRPr lang="en-US" dirty="0">
              <a:solidFill>
                <a:schemeClr val="bg1">
                  <a:lumMod val="50000"/>
                </a:schemeClr>
              </a:solidFill>
            </a:endParaRPr>
          </a:p>
        </p:txBody>
      </p:sp>
      <p:sp>
        <p:nvSpPr>
          <p:cNvPr id="34" name="TextBox 33"/>
          <p:cNvSpPr txBox="1"/>
          <p:nvPr/>
        </p:nvSpPr>
        <p:spPr>
          <a:xfrm>
            <a:off x="3848582" y="3597271"/>
            <a:ext cx="7924702" cy="923330"/>
          </a:xfrm>
          <a:prstGeom prst="rect">
            <a:avLst/>
          </a:prstGeom>
          <a:noFill/>
        </p:spPr>
        <p:txBody>
          <a:bodyPr wrap="square" rtlCol="0">
            <a:spAutoFit/>
          </a:bodyPr>
          <a:lstStyle/>
          <a:p>
            <a:pPr marL="285750" indent="-285750">
              <a:buFontTx/>
              <a:buChar char="-"/>
            </a:pPr>
            <a:r>
              <a:rPr lang="en-US" dirty="0" smtClean="0">
                <a:solidFill>
                  <a:schemeClr val="bg1">
                    <a:lumMod val="50000"/>
                  </a:schemeClr>
                </a:solidFill>
              </a:rPr>
              <a:t>Diverse methods can be used to determine that that proteins interact</a:t>
            </a:r>
          </a:p>
          <a:p>
            <a:pPr marL="285750" indent="-285750">
              <a:buFontTx/>
              <a:buChar char="-"/>
            </a:pPr>
            <a:r>
              <a:rPr lang="en-US" dirty="0" smtClean="0">
                <a:solidFill>
                  <a:schemeClr val="bg1">
                    <a:lumMod val="50000"/>
                  </a:schemeClr>
                </a:solidFill>
              </a:rPr>
              <a:t>Information that can be inferred from each experiment depends on the method and experimental setup </a:t>
            </a:r>
            <a:endParaRPr lang="en-US" dirty="0">
              <a:solidFill>
                <a:schemeClr val="bg1">
                  <a:lumMod val="50000"/>
                </a:schemeClr>
              </a:solidFill>
            </a:endParaRPr>
          </a:p>
        </p:txBody>
      </p:sp>
      <p:sp>
        <p:nvSpPr>
          <p:cNvPr id="35" name="TextBox 34"/>
          <p:cNvSpPr txBox="1"/>
          <p:nvPr/>
        </p:nvSpPr>
        <p:spPr>
          <a:xfrm>
            <a:off x="3837652" y="4961001"/>
            <a:ext cx="8201947" cy="1477328"/>
          </a:xfrm>
          <a:prstGeom prst="rect">
            <a:avLst/>
          </a:prstGeom>
          <a:noFill/>
        </p:spPr>
        <p:txBody>
          <a:bodyPr wrap="square" rtlCol="0">
            <a:spAutoFit/>
          </a:bodyPr>
          <a:lstStyle/>
          <a:p>
            <a:pPr marL="285750" indent="-285750">
              <a:buFontTx/>
              <a:buChar char="-"/>
            </a:pPr>
            <a:r>
              <a:rPr lang="en-US" dirty="0" smtClean="0">
                <a:solidFill>
                  <a:schemeClr val="bg1">
                    <a:lumMod val="50000"/>
                  </a:schemeClr>
                </a:solidFill>
              </a:rPr>
              <a:t>Identity of some proteins might be known a priori (</a:t>
            </a:r>
            <a:r>
              <a:rPr lang="en-US" dirty="0" err="1" smtClean="0">
                <a:solidFill>
                  <a:schemeClr val="bg1">
                    <a:lumMod val="50000"/>
                  </a:schemeClr>
                </a:solidFill>
              </a:rPr>
              <a:t>eg</a:t>
            </a:r>
            <a:r>
              <a:rPr lang="en-US" dirty="0" smtClean="0">
                <a:solidFill>
                  <a:schemeClr val="bg1">
                    <a:lumMod val="50000"/>
                  </a:schemeClr>
                </a:solidFill>
              </a:rPr>
              <a:t> purified, cloned/ tagged bait, </a:t>
            </a:r>
            <a:r>
              <a:rPr lang="en-US" dirty="0" err="1" smtClean="0">
                <a:solidFill>
                  <a:schemeClr val="bg1">
                    <a:lumMod val="50000"/>
                  </a:schemeClr>
                </a:solidFill>
              </a:rPr>
              <a:t>etc</a:t>
            </a:r>
            <a:r>
              <a:rPr lang="en-US" dirty="0" smtClean="0">
                <a:solidFill>
                  <a:schemeClr val="bg1">
                    <a:lumMod val="50000"/>
                  </a:schemeClr>
                </a:solidFill>
              </a:rPr>
              <a:t>)</a:t>
            </a:r>
            <a:endParaRPr lang="en-US" i="1" dirty="0" smtClean="0">
              <a:solidFill>
                <a:schemeClr val="bg1">
                  <a:lumMod val="50000"/>
                </a:schemeClr>
              </a:solidFill>
            </a:endParaRPr>
          </a:p>
          <a:p>
            <a:pPr marL="285750" indent="-285750">
              <a:buFontTx/>
              <a:buChar char="-"/>
            </a:pPr>
            <a:r>
              <a:rPr lang="en-US" dirty="0" smtClean="0">
                <a:solidFill>
                  <a:schemeClr val="bg1">
                    <a:lumMod val="50000"/>
                  </a:schemeClr>
                </a:solidFill>
              </a:rPr>
              <a:t>Identity and/or state of some proteins might be ambiguous (</a:t>
            </a:r>
            <a:r>
              <a:rPr lang="en-US" dirty="0" err="1" smtClean="0">
                <a:solidFill>
                  <a:schemeClr val="bg1">
                    <a:lumMod val="50000"/>
                  </a:schemeClr>
                </a:solidFill>
              </a:rPr>
              <a:t>eg</a:t>
            </a:r>
            <a:r>
              <a:rPr lang="en-US" dirty="0" smtClean="0">
                <a:solidFill>
                  <a:schemeClr val="bg1">
                    <a:lumMod val="50000"/>
                  </a:schemeClr>
                </a:solidFill>
              </a:rPr>
              <a:t> unknown splice form, PTMs)</a:t>
            </a:r>
          </a:p>
          <a:p>
            <a:pPr marL="285750" indent="-285750">
              <a:buFontTx/>
              <a:buChar char="-"/>
            </a:pPr>
            <a:r>
              <a:rPr lang="en-US" dirty="0" smtClean="0">
                <a:solidFill>
                  <a:schemeClr val="bg1">
                    <a:lumMod val="50000"/>
                  </a:schemeClr>
                </a:solidFill>
              </a:rPr>
              <a:t>Some molecules participating in the interaction might remain unidentified</a:t>
            </a:r>
            <a:endParaRPr lang="en-US" dirty="0">
              <a:solidFill>
                <a:schemeClr val="bg1">
                  <a:lumMod val="50000"/>
                </a:schemeClr>
              </a:solidFill>
            </a:endParaRPr>
          </a:p>
        </p:txBody>
      </p:sp>
      <p:sp>
        <p:nvSpPr>
          <p:cNvPr id="42" name="TextBox 41"/>
          <p:cNvSpPr txBox="1"/>
          <p:nvPr/>
        </p:nvSpPr>
        <p:spPr>
          <a:xfrm>
            <a:off x="1981200" y="4209972"/>
            <a:ext cx="292068" cy="369332"/>
          </a:xfrm>
          <a:prstGeom prst="rect">
            <a:avLst/>
          </a:prstGeom>
          <a:noFill/>
        </p:spPr>
        <p:txBody>
          <a:bodyPr wrap="none" rtlCol="0">
            <a:spAutoFit/>
          </a:bodyPr>
          <a:lstStyle/>
          <a:p>
            <a:r>
              <a:rPr lang="en-US" dirty="0" smtClean="0"/>
              <a:t>?</a:t>
            </a:r>
            <a:endParaRPr lang="en-US" dirty="0"/>
          </a:p>
        </p:txBody>
      </p:sp>
      <p:grpSp>
        <p:nvGrpSpPr>
          <p:cNvPr id="46" name="Group 45"/>
          <p:cNvGrpSpPr/>
          <p:nvPr/>
        </p:nvGrpSpPr>
        <p:grpSpPr>
          <a:xfrm>
            <a:off x="2550736" y="5562556"/>
            <a:ext cx="292068" cy="369332"/>
            <a:chOff x="2627826" y="5562556"/>
            <a:chExt cx="292068" cy="369332"/>
          </a:xfrm>
        </p:grpSpPr>
        <p:sp>
          <p:nvSpPr>
            <p:cNvPr id="45" name="TextBox 44"/>
            <p:cNvSpPr txBox="1"/>
            <p:nvPr/>
          </p:nvSpPr>
          <p:spPr>
            <a:xfrm>
              <a:off x="2627826" y="5562556"/>
              <a:ext cx="292068" cy="369332"/>
            </a:xfrm>
            <a:prstGeom prst="rect">
              <a:avLst/>
            </a:prstGeom>
            <a:noFill/>
          </p:spPr>
          <p:txBody>
            <a:bodyPr wrap="none" rtlCol="0">
              <a:spAutoFit/>
            </a:bodyPr>
            <a:lstStyle/>
            <a:p>
              <a:r>
                <a:rPr lang="en-US" dirty="0" smtClean="0"/>
                <a:t>F</a:t>
              </a:r>
              <a:endParaRPr lang="en-US" dirty="0"/>
            </a:p>
          </p:txBody>
        </p:sp>
        <p:sp>
          <p:nvSpPr>
            <p:cNvPr id="44" name="Oval 43"/>
            <p:cNvSpPr/>
            <p:nvPr/>
          </p:nvSpPr>
          <p:spPr>
            <a:xfrm>
              <a:off x="2643873" y="5594860"/>
              <a:ext cx="274320" cy="2969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1" name="Straight Arrow Connector 50"/>
          <p:cNvCxnSpPr/>
          <p:nvPr/>
        </p:nvCxnSpPr>
        <p:spPr>
          <a:xfrm flipH="1">
            <a:off x="1922709" y="3614326"/>
            <a:ext cx="0" cy="457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1394870" y="4850040"/>
            <a:ext cx="1062822" cy="567903"/>
            <a:chOff x="1394870" y="4850040"/>
            <a:chExt cx="1062822" cy="567903"/>
          </a:xfrm>
        </p:grpSpPr>
        <p:cxnSp>
          <p:nvCxnSpPr>
            <p:cNvPr id="55" name="Straight Arrow Connector 54"/>
            <p:cNvCxnSpPr/>
            <p:nvPr/>
          </p:nvCxnSpPr>
          <p:spPr>
            <a:xfrm rot="10800000">
              <a:off x="2065566" y="4896170"/>
              <a:ext cx="61992" cy="521208"/>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0800000" flipH="1">
              <a:off x="1736822" y="4896728"/>
              <a:ext cx="61746" cy="521215"/>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1640000" flipH="1">
              <a:off x="1394870" y="4857669"/>
              <a:ext cx="61746" cy="521215"/>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rot="9960000">
              <a:off x="2395946" y="4850040"/>
              <a:ext cx="61746" cy="521215"/>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64" name="Straight Arrow Connector 63"/>
          <p:cNvCxnSpPr/>
          <p:nvPr/>
        </p:nvCxnSpPr>
        <p:spPr>
          <a:xfrm flipH="1">
            <a:off x="2023868" y="1463040"/>
            <a:ext cx="77733" cy="594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3102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86246" y="1034462"/>
            <a:ext cx="4427244" cy="891198"/>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308448" y="1249229"/>
            <a:ext cx="2182841" cy="461665"/>
          </a:xfrm>
          <a:prstGeom prst="rect">
            <a:avLst/>
          </a:prstGeom>
          <a:noFill/>
        </p:spPr>
        <p:txBody>
          <a:bodyPr wrap="square" rtlCol="0">
            <a:spAutoFit/>
          </a:bodyPr>
          <a:lstStyle/>
          <a:p>
            <a:pPr algn="ctr"/>
            <a:r>
              <a:rPr lang="en-US" sz="2400" dirty="0" smtClean="0">
                <a:solidFill>
                  <a:schemeClr val="accent1">
                    <a:lumMod val="75000"/>
                  </a:schemeClr>
                </a:solidFill>
                <a:latin typeface="Arial" panose="020B0604020202020204" pitchFamily="34" charset="0"/>
                <a:cs typeface="Arial" panose="020B0604020202020204" pitchFamily="34" charset="0"/>
              </a:rPr>
              <a:t>Make Proteins</a:t>
            </a:r>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smtClean="0"/>
              <a:t>Interaction Record</a:t>
            </a:r>
            <a:endParaRPr lang="en-US" sz="1600" dirty="0"/>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smtClean="0"/>
              <a:t>Interaction Experiment</a:t>
            </a:r>
            <a:endParaRPr lang="en-US" sz="1600" dirty="0"/>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smtClean="0"/>
              <a:t>Participant List</a:t>
            </a:r>
            <a:endParaRPr lang="en-US" sz="1600" dirty="0"/>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smtClean="0"/>
              <a:t>2</a:t>
            </a:r>
            <a:endParaRPr lang="en-US" dirty="0"/>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smtClean="0"/>
              <a:t>1</a:t>
            </a:r>
            <a:endParaRPr lang="en-US" sz="1600" dirty="0"/>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smtClean="0"/>
              <a:t>N</a:t>
            </a:r>
            <a:endParaRPr lang="en-US" sz="1600" dirty="0"/>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smtClean="0">
                <a:latin typeface="Arial Narrow" panose="020B0606020202030204" pitchFamily="34" charset="0"/>
              </a:rPr>
              <a:t>Molecule Type:   	Protein (MI:0326)</a:t>
            </a:r>
          </a:p>
          <a:p>
            <a:pPr>
              <a:tabLst>
                <a:tab pos="1255713" algn="l"/>
              </a:tabLst>
            </a:pPr>
            <a:r>
              <a:rPr lang="en-US" sz="1200" dirty="0" smtClean="0">
                <a:latin typeface="Arial Narrow" panose="020B0606020202030204" pitchFamily="34" charset="0"/>
              </a:rPr>
              <a:t>Molecule Name: 	Cellular  tumor antigen p53</a:t>
            </a:r>
          </a:p>
          <a:p>
            <a:pPr>
              <a:tabLst>
                <a:tab pos="1255713" algn="l"/>
              </a:tabLst>
            </a:pPr>
            <a:r>
              <a:rPr lang="en-US" sz="1200" dirty="0" smtClean="0">
                <a:latin typeface="Arial Narrow" panose="020B0606020202030204" pitchFamily="34" charset="0"/>
              </a:rPr>
              <a:t>Molecule Symbol:	p53</a:t>
            </a:r>
          </a:p>
          <a:p>
            <a:pPr>
              <a:tabLst>
                <a:tab pos="1255713" algn="l"/>
              </a:tabLst>
            </a:pPr>
            <a:r>
              <a:rPr lang="en-US" sz="1200" dirty="0" smtClean="0">
                <a:latin typeface="Arial Narrow" panose="020B0606020202030204" pitchFamily="34" charset="0"/>
              </a:rPr>
              <a:t>Species of Origin:	Human (Taxid:9606)</a:t>
            </a:r>
          </a:p>
          <a:p>
            <a:pPr>
              <a:tabLst>
                <a:tab pos="1255713" algn="l"/>
              </a:tabLst>
            </a:pPr>
            <a:r>
              <a:rPr lang="en-US" sz="1200" dirty="0" smtClean="0">
                <a:latin typeface="Arial Narrow" panose="020B0606020202030204" pitchFamily="34" charset="0"/>
              </a:rPr>
              <a:t>Cross-reference(s):	P04637-1 (</a:t>
            </a:r>
            <a:r>
              <a:rPr lang="en-US" sz="1200" dirty="0" err="1" smtClean="0">
                <a:latin typeface="Arial Narrow" panose="020B0606020202030204" pitchFamily="34" charset="0"/>
              </a:rPr>
              <a:t>UniProtKB</a:t>
            </a:r>
            <a:r>
              <a:rPr lang="en-US" sz="1200" dirty="0" smtClean="0">
                <a:latin typeface="Arial Narrow" panose="020B0606020202030204" pitchFamily="34" charset="0"/>
              </a:rPr>
              <a:t>),  NP_00537, (RefSeq), …</a:t>
            </a:r>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60000"/>
                    <a:lumOff val="40000"/>
                  </a:schemeClr>
                </a:solidFill>
              </a:rPr>
              <a:t>    </a:t>
            </a:r>
            <a:endParaRPr lang="en-US" dirty="0">
              <a:solidFill>
                <a:schemeClr val="tx2">
                  <a:lumMod val="60000"/>
                  <a:lumOff val="40000"/>
                </a:schemeClr>
              </a:solidFill>
            </a:endParaRP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smtClean="0">
                <a:latin typeface="Arial Narrow" panose="020B0606020202030204" pitchFamily="34" charset="0"/>
              </a:rPr>
              <a:t>Experimental Role: 	Bait (MI:0496)</a:t>
            </a:r>
          </a:p>
          <a:p>
            <a:pPr>
              <a:tabLst>
                <a:tab pos="1717675" algn="l"/>
              </a:tabLst>
            </a:pPr>
            <a:r>
              <a:rPr lang="en-US" sz="1200" dirty="0" smtClean="0">
                <a:latin typeface="Arial Narrow" panose="020B0606020202030204" pitchFamily="34" charset="0"/>
              </a:rPr>
              <a:t>Experimental Source: 	E.coli K12 (</a:t>
            </a:r>
            <a:r>
              <a:rPr lang="en-US" sz="1200" dirty="0" err="1" smtClean="0">
                <a:latin typeface="Arial Narrow" panose="020B0606020202030204" pitchFamily="34" charset="0"/>
              </a:rPr>
              <a:t>Taxid</a:t>
            </a:r>
            <a:r>
              <a:rPr lang="en-US" sz="1200" dirty="0" smtClean="0">
                <a:latin typeface="Arial Narrow" panose="020B0606020202030204" pitchFamily="34" charset="0"/>
              </a:rPr>
              <a:t>: 83333)</a:t>
            </a:r>
          </a:p>
          <a:p>
            <a:pPr>
              <a:tabLst>
                <a:tab pos="1717675" algn="l"/>
              </a:tabLst>
            </a:pPr>
            <a:r>
              <a:rPr lang="en-US" sz="1200" dirty="0" smtClean="0">
                <a:latin typeface="Arial Narrow" panose="020B0606020202030204" pitchFamily="34" charset="0"/>
              </a:rPr>
              <a:t>Identification method(s):  	Predetermined (MI:0396)</a:t>
            </a:r>
          </a:p>
          <a:p>
            <a:r>
              <a:rPr lang="en-US" sz="1200" dirty="0" smtClean="0">
                <a:latin typeface="Arial Narrow" panose="020B0606020202030204" pitchFamily="34" charset="0"/>
              </a:rPr>
              <a:t>Features: </a:t>
            </a:r>
          </a:p>
          <a:p>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smtClean="0"/>
              <a:t>…</a:t>
            </a:r>
            <a:endParaRPr lang="en-US" sz="1600" dirty="0"/>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2" name="TextBox 21"/>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smtClean="0">
                <a:latin typeface="Arial Narrow" panose="020B0606020202030204" pitchFamily="34" charset="0"/>
              </a:rPr>
              <a:t>Interaction Detection Method:	Pull down (MI:0096)</a:t>
            </a:r>
          </a:p>
          <a:p>
            <a:pPr>
              <a:tabLst>
                <a:tab pos="2289175" algn="l"/>
              </a:tabLst>
            </a:pPr>
            <a:r>
              <a:rPr lang="en-US" sz="1200" dirty="0" smtClean="0">
                <a:latin typeface="Arial Narrow" panose="020B0606020202030204" pitchFamily="34" charset="0"/>
              </a:rPr>
              <a:t>Experiment Host/Cell Line:  	in vitro</a:t>
            </a:r>
          </a:p>
          <a:p>
            <a:pPr>
              <a:tabLst>
                <a:tab pos="2289175" algn="l"/>
              </a:tabLst>
            </a:pPr>
            <a:r>
              <a:rPr lang="en-US" sz="1200" dirty="0" smtClean="0">
                <a:latin typeface="Arial Narrow" panose="020B0606020202030204" pitchFamily="34" charset="0"/>
              </a:rPr>
              <a:t>Interaction Type:	Direct (MI:0407)</a:t>
            </a:r>
          </a:p>
          <a:p>
            <a:endParaRPr lang="en-US" sz="1200" dirty="0">
              <a:latin typeface="Arial Narrow" panose="020B0606020202030204" pitchFamily="34" charset="0"/>
            </a:endParaRPr>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smtClean="0"/>
              <a:t>2</a:t>
            </a:r>
            <a:endParaRPr lang="en-US" sz="1000" dirty="0"/>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smtClean="0"/>
              <a:t>1</a:t>
            </a:r>
            <a:endParaRPr lang="en-US" sz="1000" dirty="0"/>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smtClean="0"/>
              <a:t>…</a:t>
            </a:r>
            <a:endParaRPr lang="en-US" sz="1000" dirty="0"/>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smtClean="0">
                <a:latin typeface="Arial Narrow" panose="020B0606020202030204" pitchFamily="34" charset="0"/>
              </a:rPr>
              <a:t>Feature Type: 	Sufficient  binding region (MI:0442)</a:t>
            </a:r>
          </a:p>
          <a:p>
            <a:pPr>
              <a:tabLst>
                <a:tab pos="1487488" algn="l"/>
              </a:tabLst>
            </a:pPr>
            <a:r>
              <a:rPr lang="en-US" sz="1200" dirty="0" smtClean="0">
                <a:latin typeface="Arial Narrow" panose="020B0606020202030204" pitchFamily="34" charset="0"/>
              </a:rPr>
              <a:t>Feature Range: 	1-73</a:t>
            </a:r>
          </a:p>
          <a:p>
            <a:pPr>
              <a:tabLst>
                <a:tab pos="1487488" algn="l"/>
              </a:tabLst>
            </a:pPr>
            <a:r>
              <a:rPr lang="en-US" sz="1200" dirty="0" smtClean="0">
                <a:latin typeface="Arial Narrow" panose="020B0606020202030204" pitchFamily="34" charset="0"/>
              </a:rPr>
              <a:t>Identification Method: 	Deletion analysis (MI:0033)    </a:t>
            </a:r>
            <a:endParaRPr lang="en-US" sz="1200" dirty="0">
              <a:latin typeface="Arial Narrow" panose="020B0606020202030204" pitchFamily="34" charset="0"/>
            </a:endParaRPr>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 Record</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7" name="Rectangle 36"/>
          <p:cNvSpPr/>
          <p:nvPr/>
        </p:nvSpPr>
        <p:spPr>
          <a:xfrm>
            <a:off x="7186246" y="5052644"/>
            <a:ext cx="4427244" cy="939800"/>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382329" y="5107046"/>
            <a:ext cx="4035079" cy="830997"/>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Identify/Re-identify Proteins </a:t>
            </a:r>
          </a:p>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That Interacted</a:t>
            </a:r>
            <a:endParaRPr 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6" name="Rectangle 35"/>
          <p:cNvSpPr/>
          <p:nvPr/>
        </p:nvSpPr>
        <p:spPr>
          <a:xfrm>
            <a:off x="7186246" y="3693440"/>
            <a:ext cx="4427244" cy="920913"/>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7707" y="3923064"/>
            <a:ext cx="4084323" cy="461665"/>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Test Which Proteins Interact</a:t>
            </a:r>
            <a:endParaRPr 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1" name="Rectangle 40"/>
          <p:cNvSpPr/>
          <p:nvPr/>
        </p:nvSpPr>
        <p:spPr>
          <a:xfrm>
            <a:off x="7186246" y="2363951"/>
            <a:ext cx="4427244" cy="891198"/>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56864" y="2578718"/>
            <a:ext cx="3686009" cy="461665"/>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Get the Proteins Together</a:t>
            </a:r>
          </a:p>
        </p:txBody>
      </p:sp>
      <p:cxnSp>
        <p:nvCxnSpPr>
          <p:cNvPr id="47" name="Straight Arrow Connector 46"/>
          <p:cNvCxnSpPr>
            <a:stCxn id="35" idx="2"/>
            <a:endCxn id="41" idx="0"/>
          </p:cNvCxnSpPr>
          <p:nvPr/>
        </p:nvCxnSpPr>
        <p:spPr>
          <a:xfrm>
            <a:off x="9399868" y="1925660"/>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a:endCxn id="36" idx="0"/>
          </p:cNvCxnSpPr>
          <p:nvPr/>
        </p:nvCxnSpPr>
        <p:spPr>
          <a:xfrm>
            <a:off x="9399868" y="3255149"/>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6" idx="2"/>
            <a:endCxn id="37" idx="0"/>
          </p:cNvCxnSpPr>
          <p:nvPr/>
        </p:nvCxnSpPr>
        <p:spPr>
          <a:xfrm>
            <a:off x="9399868" y="4614353"/>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808892" y="2426676"/>
            <a:ext cx="4713424" cy="1660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4252267" y="3833443"/>
            <a:ext cx="31973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5090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86246" y="1034462"/>
            <a:ext cx="4427244" cy="891198"/>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308448" y="1249229"/>
            <a:ext cx="2182841" cy="461665"/>
          </a:xfrm>
          <a:prstGeom prst="rect">
            <a:avLst/>
          </a:prstGeom>
          <a:noFill/>
        </p:spPr>
        <p:txBody>
          <a:bodyPr wrap="square" rtlCol="0">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Make Proteins</a:t>
            </a:r>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smtClean="0"/>
              <a:t>Interaction Record</a:t>
            </a:r>
            <a:endParaRPr lang="en-US" sz="1600" dirty="0"/>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smtClean="0"/>
              <a:t>Interaction Experiment</a:t>
            </a:r>
            <a:endParaRPr lang="en-US" sz="1600" dirty="0"/>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smtClean="0"/>
              <a:t>Participant List</a:t>
            </a:r>
            <a:endParaRPr lang="en-US" sz="1600" dirty="0"/>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smtClean="0"/>
              <a:t>2</a:t>
            </a:r>
            <a:endParaRPr lang="en-US" dirty="0"/>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smtClean="0"/>
              <a:t>1</a:t>
            </a:r>
            <a:endParaRPr lang="en-US" sz="1600" dirty="0"/>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smtClean="0"/>
              <a:t>N</a:t>
            </a:r>
            <a:endParaRPr lang="en-US" sz="1600" dirty="0"/>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smtClean="0">
                <a:latin typeface="Arial Narrow" panose="020B0606020202030204" pitchFamily="34" charset="0"/>
              </a:rPr>
              <a:t>Molecule Type:   	Protein (MI:0326)</a:t>
            </a:r>
          </a:p>
          <a:p>
            <a:pPr>
              <a:tabLst>
                <a:tab pos="1255713" algn="l"/>
              </a:tabLst>
            </a:pPr>
            <a:r>
              <a:rPr lang="en-US" sz="1200" dirty="0" smtClean="0">
                <a:latin typeface="Arial Narrow" panose="020B0606020202030204" pitchFamily="34" charset="0"/>
              </a:rPr>
              <a:t>Molecule Name: 	Cellular  tumor antigen p53</a:t>
            </a:r>
          </a:p>
          <a:p>
            <a:pPr>
              <a:tabLst>
                <a:tab pos="1255713" algn="l"/>
              </a:tabLst>
            </a:pPr>
            <a:r>
              <a:rPr lang="en-US" sz="1200" dirty="0" smtClean="0">
                <a:latin typeface="Arial Narrow" panose="020B0606020202030204" pitchFamily="34" charset="0"/>
              </a:rPr>
              <a:t>Molecule Symbol:	p53</a:t>
            </a:r>
          </a:p>
          <a:p>
            <a:pPr>
              <a:tabLst>
                <a:tab pos="1255713" algn="l"/>
              </a:tabLst>
            </a:pPr>
            <a:r>
              <a:rPr lang="en-US" sz="1200" dirty="0" smtClean="0">
                <a:latin typeface="Arial Narrow" panose="020B0606020202030204" pitchFamily="34" charset="0"/>
              </a:rPr>
              <a:t>Species of Origin:	Human (Taxid:9606)</a:t>
            </a:r>
          </a:p>
          <a:p>
            <a:pPr>
              <a:tabLst>
                <a:tab pos="1255713" algn="l"/>
              </a:tabLst>
            </a:pPr>
            <a:r>
              <a:rPr lang="en-US" sz="1200" dirty="0" smtClean="0">
                <a:latin typeface="Arial Narrow" panose="020B0606020202030204" pitchFamily="34" charset="0"/>
              </a:rPr>
              <a:t>Cross-reference(s):	P04637-1 (</a:t>
            </a:r>
            <a:r>
              <a:rPr lang="en-US" sz="1200" dirty="0" err="1" smtClean="0">
                <a:latin typeface="Arial Narrow" panose="020B0606020202030204" pitchFamily="34" charset="0"/>
              </a:rPr>
              <a:t>UniProtKB</a:t>
            </a:r>
            <a:r>
              <a:rPr lang="en-US" sz="1200" dirty="0" smtClean="0">
                <a:latin typeface="Arial Narrow" panose="020B0606020202030204" pitchFamily="34" charset="0"/>
              </a:rPr>
              <a:t>),  NP_00537, (RefSeq), …</a:t>
            </a:r>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60000"/>
                    <a:lumOff val="40000"/>
                  </a:schemeClr>
                </a:solidFill>
              </a:rPr>
              <a:t>    </a:t>
            </a:r>
            <a:endParaRPr lang="en-US" dirty="0">
              <a:solidFill>
                <a:schemeClr val="tx2">
                  <a:lumMod val="60000"/>
                  <a:lumOff val="40000"/>
                </a:schemeClr>
              </a:solidFill>
            </a:endParaRP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smtClean="0">
                <a:latin typeface="Arial Narrow" panose="020B0606020202030204" pitchFamily="34" charset="0"/>
              </a:rPr>
              <a:t>Experimental Role: 	Bait (MI:0496)</a:t>
            </a:r>
          </a:p>
          <a:p>
            <a:pPr>
              <a:tabLst>
                <a:tab pos="1717675" algn="l"/>
              </a:tabLst>
            </a:pPr>
            <a:r>
              <a:rPr lang="en-US" sz="1200" dirty="0" smtClean="0">
                <a:latin typeface="Arial Narrow" panose="020B0606020202030204" pitchFamily="34" charset="0"/>
              </a:rPr>
              <a:t>Experimental Source: 	E.coli K12 (</a:t>
            </a:r>
            <a:r>
              <a:rPr lang="en-US" sz="1200" dirty="0" err="1" smtClean="0">
                <a:latin typeface="Arial Narrow" panose="020B0606020202030204" pitchFamily="34" charset="0"/>
              </a:rPr>
              <a:t>Taxid</a:t>
            </a:r>
            <a:r>
              <a:rPr lang="en-US" sz="1200" dirty="0" smtClean="0">
                <a:latin typeface="Arial Narrow" panose="020B0606020202030204" pitchFamily="34" charset="0"/>
              </a:rPr>
              <a:t>: 83333)</a:t>
            </a:r>
          </a:p>
          <a:p>
            <a:pPr>
              <a:tabLst>
                <a:tab pos="1717675" algn="l"/>
              </a:tabLst>
            </a:pPr>
            <a:r>
              <a:rPr lang="en-US" sz="1200" dirty="0" smtClean="0">
                <a:latin typeface="Arial Narrow" panose="020B0606020202030204" pitchFamily="34" charset="0"/>
              </a:rPr>
              <a:t>Identification method(s):  	Predetermined (MI:0396)</a:t>
            </a:r>
          </a:p>
          <a:p>
            <a:r>
              <a:rPr lang="en-US" sz="1200" dirty="0" smtClean="0">
                <a:latin typeface="Arial Narrow" panose="020B0606020202030204" pitchFamily="34" charset="0"/>
              </a:rPr>
              <a:t>Features: </a:t>
            </a:r>
          </a:p>
          <a:p>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smtClean="0"/>
              <a:t>…</a:t>
            </a:r>
            <a:endParaRPr lang="en-US" sz="1600" dirty="0"/>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smtClean="0"/>
              <a:t>2</a:t>
            </a:r>
            <a:endParaRPr lang="en-US" sz="1000" dirty="0"/>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smtClean="0"/>
              <a:t>1</a:t>
            </a:r>
            <a:endParaRPr lang="en-US" sz="1000" dirty="0"/>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smtClean="0"/>
              <a:t>…</a:t>
            </a:r>
            <a:endParaRPr lang="en-US" sz="1000" dirty="0"/>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smtClean="0">
                <a:latin typeface="Arial Narrow" panose="020B0606020202030204" pitchFamily="34" charset="0"/>
              </a:rPr>
              <a:t>Feature Type: 	Sufficient  binding region (MI:0442)</a:t>
            </a:r>
          </a:p>
          <a:p>
            <a:pPr>
              <a:tabLst>
                <a:tab pos="1487488" algn="l"/>
              </a:tabLst>
            </a:pPr>
            <a:r>
              <a:rPr lang="en-US" sz="1200" dirty="0" smtClean="0">
                <a:latin typeface="Arial Narrow" panose="020B0606020202030204" pitchFamily="34" charset="0"/>
              </a:rPr>
              <a:t>Feature Range: 	1-73</a:t>
            </a:r>
          </a:p>
          <a:p>
            <a:pPr>
              <a:tabLst>
                <a:tab pos="1487488" algn="l"/>
              </a:tabLst>
            </a:pPr>
            <a:r>
              <a:rPr lang="en-US" sz="1200" dirty="0" smtClean="0">
                <a:latin typeface="Arial Narrow" panose="020B0606020202030204" pitchFamily="34" charset="0"/>
              </a:rPr>
              <a:t>Identification Method: 	Deletion analysis (MI:0033)    </a:t>
            </a:r>
            <a:endParaRPr lang="en-US" sz="1200" dirty="0">
              <a:latin typeface="Arial Narrow" panose="020B0606020202030204" pitchFamily="34" charset="0"/>
            </a:endParaRPr>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 Record</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7" name="Rectangle 36"/>
          <p:cNvSpPr/>
          <p:nvPr/>
        </p:nvSpPr>
        <p:spPr>
          <a:xfrm>
            <a:off x="7186246" y="5052644"/>
            <a:ext cx="4427244" cy="939800"/>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382329" y="5107046"/>
            <a:ext cx="4035079" cy="830997"/>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Identify/Re-identify Proteins </a:t>
            </a:r>
          </a:p>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That Interacted</a:t>
            </a:r>
            <a:endParaRPr 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6" name="Rectangle 35"/>
          <p:cNvSpPr/>
          <p:nvPr/>
        </p:nvSpPr>
        <p:spPr>
          <a:xfrm>
            <a:off x="7186246" y="3693440"/>
            <a:ext cx="4427244" cy="920913"/>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7707" y="3923064"/>
            <a:ext cx="4084323" cy="461665"/>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Test Which Proteins Interact</a:t>
            </a:r>
            <a:endParaRPr 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1" name="Rectangle 40"/>
          <p:cNvSpPr/>
          <p:nvPr/>
        </p:nvSpPr>
        <p:spPr>
          <a:xfrm>
            <a:off x="7186246" y="2363951"/>
            <a:ext cx="4427244" cy="891198"/>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56864" y="2578718"/>
            <a:ext cx="3686009" cy="461665"/>
          </a:xfrm>
          <a:prstGeom prst="rect">
            <a:avLst/>
          </a:prstGeom>
        </p:spPr>
        <p:txBody>
          <a:bodyPr wrap="none">
            <a:spAutoFit/>
          </a:bodyPr>
          <a:lstStyle/>
          <a:p>
            <a:pPr algn="ctr"/>
            <a:r>
              <a:rPr lang="en-US" sz="2400" dirty="0" smtClean="0">
                <a:solidFill>
                  <a:schemeClr val="accent1">
                    <a:lumMod val="75000"/>
                  </a:schemeClr>
                </a:solidFill>
                <a:latin typeface="Arial" panose="020B0604020202020204" pitchFamily="34" charset="0"/>
                <a:cs typeface="Arial" panose="020B0604020202020204" pitchFamily="34" charset="0"/>
              </a:rPr>
              <a:t>Get the Proteins Together</a:t>
            </a:r>
          </a:p>
        </p:txBody>
      </p:sp>
      <p:cxnSp>
        <p:nvCxnSpPr>
          <p:cNvPr id="47" name="Straight Arrow Connector 46"/>
          <p:cNvCxnSpPr>
            <a:stCxn id="35" idx="2"/>
            <a:endCxn id="41" idx="0"/>
          </p:cNvCxnSpPr>
          <p:nvPr/>
        </p:nvCxnSpPr>
        <p:spPr>
          <a:xfrm>
            <a:off x="9399868" y="1925660"/>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a:endCxn id="36" idx="0"/>
          </p:cNvCxnSpPr>
          <p:nvPr/>
        </p:nvCxnSpPr>
        <p:spPr>
          <a:xfrm>
            <a:off x="9399868" y="3255149"/>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6" idx="2"/>
            <a:endCxn id="37" idx="0"/>
          </p:cNvCxnSpPr>
          <p:nvPr/>
        </p:nvCxnSpPr>
        <p:spPr>
          <a:xfrm>
            <a:off x="9399868" y="4614353"/>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586153" y="1055078"/>
            <a:ext cx="5720861" cy="973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4252267" y="1606061"/>
            <a:ext cx="31973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smtClean="0">
                <a:latin typeface="Arial Narrow" panose="020B0606020202030204" pitchFamily="34" charset="0"/>
              </a:rPr>
              <a:t>Interaction Detection Method:	Pull down (MI:0096)</a:t>
            </a:r>
          </a:p>
          <a:p>
            <a:pPr>
              <a:tabLst>
                <a:tab pos="2289175" algn="l"/>
              </a:tabLst>
            </a:pPr>
            <a:r>
              <a:rPr lang="en-US" sz="1200" dirty="0" smtClean="0">
                <a:latin typeface="Arial Narrow" panose="020B0606020202030204" pitchFamily="34" charset="0"/>
              </a:rPr>
              <a:t>Experiment Host/Cell Line:  	in vitro</a:t>
            </a:r>
          </a:p>
          <a:p>
            <a:pPr>
              <a:tabLst>
                <a:tab pos="2289175" algn="l"/>
              </a:tabLst>
            </a:pPr>
            <a:r>
              <a:rPr lang="en-US" sz="1200" dirty="0" smtClean="0">
                <a:latin typeface="Arial Narrow" panose="020B0606020202030204" pitchFamily="34" charset="0"/>
              </a:rPr>
              <a:t>Interaction Type:	Direct (MI:0407)</a:t>
            </a:r>
          </a:p>
          <a:p>
            <a:endParaRPr lang="en-US" sz="1200" dirty="0">
              <a:latin typeface="Arial Narrow" panose="020B0606020202030204" pitchFamily="34" charset="0"/>
            </a:endParaRPr>
          </a:p>
        </p:txBody>
      </p:sp>
    </p:spTree>
    <p:extLst>
      <p:ext uri="{BB962C8B-B14F-4D97-AF65-F5344CB8AC3E}">
        <p14:creationId xmlns:p14="http://schemas.microsoft.com/office/powerpoint/2010/main" val="31943220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19900" y="1172903"/>
            <a:ext cx="4833933" cy="433694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141"/>
          <p:cNvSpPr/>
          <p:nvPr/>
        </p:nvSpPr>
        <p:spPr>
          <a:xfrm rot="18812210">
            <a:off x="8690241" y="4662252"/>
            <a:ext cx="538733" cy="268125"/>
          </a:xfrm>
          <a:custGeom>
            <a:avLst/>
            <a:gdLst>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10" fmla="*/ 298285 w 701584"/>
              <a:gd name="connsiteY10" fmla="*/ 29696 h 392378"/>
              <a:gd name="connsiteX0" fmla="*/ 298285 w 699345"/>
              <a:gd name="connsiteY0" fmla="*/ 29696 h 392378"/>
              <a:gd name="connsiteX1" fmla="*/ 73533 w 699345"/>
              <a:gd name="connsiteY1" fmla="*/ 17380 h 392378"/>
              <a:gd name="connsiteX2" fmla="*/ 15037 w 699345"/>
              <a:gd name="connsiteY2" fmla="*/ 235974 h 392378"/>
              <a:gd name="connsiteX3" fmla="*/ 322915 w 699345"/>
              <a:gd name="connsiteY3" fmla="*/ 346811 h 392378"/>
              <a:gd name="connsiteX4" fmla="*/ 652346 w 699345"/>
              <a:gd name="connsiteY4" fmla="*/ 386835 h 392378"/>
              <a:gd name="connsiteX5" fmla="*/ 692370 w 699345"/>
              <a:gd name="connsiteY5" fmla="*/ 232896 h 392378"/>
              <a:gd name="connsiteX6" fmla="*/ 606164 w 699345"/>
              <a:gd name="connsiteY6" fmla="*/ 106664 h 392378"/>
              <a:gd name="connsiteX7" fmla="*/ 390649 w 699345"/>
              <a:gd name="connsiteY7" fmla="*/ 35853 h 392378"/>
              <a:gd name="connsiteX8" fmla="*/ 390649 w 699345"/>
              <a:gd name="connsiteY8" fmla="*/ 35853 h 392378"/>
              <a:gd name="connsiteX9" fmla="*/ 390649 w 699345"/>
              <a:gd name="connsiteY9" fmla="*/ 35853 h 392378"/>
              <a:gd name="connsiteX10" fmla="*/ 298285 w 699345"/>
              <a:gd name="connsiteY10" fmla="*/ 29696 h 392378"/>
              <a:gd name="connsiteX0" fmla="*/ 310902 w 699647"/>
              <a:gd name="connsiteY0" fmla="*/ 24299 h 396218"/>
              <a:gd name="connsiteX1" fmla="*/ 73835 w 699647"/>
              <a:gd name="connsiteY1" fmla="*/ 21220 h 396218"/>
              <a:gd name="connsiteX2" fmla="*/ 15339 w 699647"/>
              <a:gd name="connsiteY2" fmla="*/ 239814 h 396218"/>
              <a:gd name="connsiteX3" fmla="*/ 323217 w 699647"/>
              <a:gd name="connsiteY3" fmla="*/ 350651 h 396218"/>
              <a:gd name="connsiteX4" fmla="*/ 652648 w 699647"/>
              <a:gd name="connsiteY4" fmla="*/ 390675 h 396218"/>
              <a:gd name="connsiteX5" fmla="*/ 692672 w 699647"/>
              <a:gd name="connsiteY5" fmla="*/ 236736 h 396218"/>
              <a:gd name="connsiteX6" fmla="*/ 606466 w 699647"/>
              <a:gd name="connsiteY6" fmla="*/ 110504 h 396218"/>
              <a:gd name="connsiteX7" fmla="*/ 390951 w 699647"/>
              <a:gd name="connsiteY7" fmla="*/ 39693 h 396218"/>
              <a:gd name="connsiteX8" fmla="*/ 390951 w 699647"/>
              <a:gd name="connsiteY8" fmla="*/ 39693 h 396218"/>
              <a:gd name="connsiteX9" fmla="*/ 390951 w 699647"/>
              <a:gd name="connsiteY9" fmla="*/ 39693 h 396218"/>
              <a:gd name="connsiteX10" fmla="*/ 310902 w 699647"/>
              <a:gd name="connsiteY10" fmla="*/ 24299 h 396218"/>
              <a:gd name="connsiteX0" fmla="*/ 310902 w 695841"/>
              <a:gd name="connsiteY0" fmla="*/ 24299 h 357772"/>
              <a:gd name="connsiteX1" fmla="*/ 73835 w 695841"/>
              <a:gd name="connsiteY1" fmla="*/ 21220 h 357772"/>
              <a:gd name="connsiteX2" fmla="*/ 15339 w 695841"/>
              <a:gd name="connsiteY2" fmla="*/ 239814 h 357772"/>
              <a:gd name="connsiteX3" fmla="*/ 323217 w 695841"/>
              <a:gd name="connsiteY3" fmla="*/ 350651 h 357772"/>
              <a:gd name="connsiteX4" fmla="*/ 505991 w 695841"/>
              <a:gd name="connsiteY4" fmla="*/ 334664 h 357772"/>
              <a:gd name="connsiteX5" fmla="*/ 692672 w 695841"/>
              <a:gd name="connsiteY5" fmla="*/ 236736 h 357772"/>
              <a:gd name="connsiteX6" fmla="*/ 606466 w 695841"/>
              <a:gd name="connsiteY6" fmla="*/ 110504 h 357772"/>
              <a:gd name="connsiteX7" fmla="*/ 390951 w 695841"/>
              <a:gd name="connsiteY7" fmla="*/ 39693 h 357772"/>
              <a:gd name="connsiteX8" fmla="*/ 390951 w 695841"/>
              <a:gd name="connsiteY8" fmla="*/ 39693 h 357772"/>
              <a:gd name="connsiteX9" fmla="*/ 390951 w 695841"/>
              <a:gd name="connsiteY9" fmla="*/ 39693 h 357772"/>
              <a:gd name="connsiteX10" fmla="*/ 310902 w 695841"/>
              <a:gd name="connsiteY10" fmla="*/ 24299 h 357772"/>
              <a:gd name="connsiteX0" fmla="*/ 310902 w 630674"/>
              <a:gd name="connsiteY0" fmla="*/ 24299 h 357840"/>
              <a:gd name="connsiteX1" fmla="*/ 73835 w 630674"/>
              <a:gd name="connsiteY1" fmla="*/ 21220 h 357840"/>
              <a:gd name="connsiteX2" fmla="*/ 15339 w 630674"/>
              <a:gd name="connsiteY2" fmla="*/ 239814 h 357840"/>
              <a:gd name="connsiteX3" fmla="*/ 323217 w 630674"/>
              <a:gd name="connsiteY3" fmla="*/ 350651 h 357840"/>
              <a:gd name="connsiteX4" fmla="*/ 505991 w 630674"/>
              <a:gd name="connsiteY4" fmla="*/ 334664 h 357840"/>
              <a:gd name="connsiteX5" fmla="*/ 614323 w 630674"/>
              <a:gd name="connsiteY5" fmla="*/ 234735 h 357840"/>
              <a:gd name="connsiteX6" fmla="*/ 606466 w 630674"/>
              <a:gd name="connsiteY6" fmla="*/ 110504 h 357840"/>
              <a:gd name="connsiteX7" fmla="*/ 390951 w 630674"/>
              <a:gd name="connsiteY7" fmla="*/ 39693 h 357840"/>
              <a:gd name="connsiteX8" fmla="*/ 390951 w 630674"/>
              <a:gd name="connsiteY8" fmla="*/ 39693 h 357840"/>
              <a:gd name="connsiteX9" fmla="*/ 390951 w 630674"/>
              <a:gd name="connsiteY9" fmla="*/ 39693 h 357840"/>
              <a:gd name="connsiteX10" fmla="*/ 310902 w 630674"/>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90951 w 617585"/>
              <a:gd name="connsiteY9" fmla="*/ 39693 h 357840"/>
              <a:gd name="connsiteX10" fmla="*/ 310902 w 617585"/>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10902 w 617585"/>
              <a:gd name="connsiteY9" fmla="*/ 24299 h 357840"/>
              <a:gd name="connsiteX0" fmla="*/ 310902 w 617585"/>
              <a:gd name="connsiteY0" fmla="*/ 91412 h 424953"/>
              <a:gd name="connsiteX1" fmla="*/ 73835 w 617585"/>
              <a:gd name="connsiteY1" fmla="*/ 88333 h 424953"/>
              <a:gd name="connsiteX2" fmla="*/ 15339 w 617585"/>
              <a:gd name="connsiteY2" fmla="*/ 306927 h 424953"/>
              <a:gd name="connsiteX3" fmla="*/ 323217 w 617585"/>
              <a:gd name="connsiteY3" fmla="*/ 417764 h 424953"/>
              <a:gd name="connsiteX4" fmla="*/ 505991 w 617585"/>
              <a:gd name="connsiteY4" fmla="*/ 401777 h 424953"/>
              <a:gd name="connsiteX5" fmla="*/ 614323 w 617585"/>
              <a:gd name="connsiteY5" fmla="*/ 301848 h 424953"/>
              <a:gd name="connsiteX6" fmla="*/ 571199 w 617585"/>
              <a:gd name="connsiteY6" fmla="*/ 194138 h 424953"/>
              <a:gd name="connsiteX7" fmla="*/ 390951 w 617585"/>
              <a:gd name="connsiteY7" fmla="*/ 106806 h 424953"/>
              <a:gd name="connsiteX8" fmla="*/ 387146 w 617585"/>
              <a:gd name="connsiteY8" fmla="*/ 0 h 424953"/>
              <a:gd name="connsiteX9" fmla="*/ 310902 w 617585"/>
              <a:gd name="connsiteY9" fmla="*/ 91412 h 424953"/>
              <a:gd name="connsiteX0" fmla="*/ 310902 w 617585"/>
              <a:gd name="connsiteY0" fmla="*/ 18932 h 352473"/>
              <a:gd name="connsiteX1" fmla="*/ 73835 w 617585"/>
              <a:gd name="connsiteY1" fmla="*/ 15853 h 352473"/>
              <a:gd name="connsiteX2" fmla="*/ 15339 w 617585"/>
              <a:gd name="connsiteY2" fmla="*/ 234447 h 352473"/>
              <a:gd name="connsiteX3" fmla="*/ 323217 w 617585"/>
              <a:gd name="connsiteY3" fmla="*/ 345284 h 352473"/>
              <a:gd name="connsiteX4" fmla="*/ 505991 w 617585"/>
              <a:gd name="connsiteY4" fmla="*/ 329297 h 352473"/>
              <a:gd name="connsiteX5" fmla="*/ 614323 w 617585"/>
              <a:gd name="connsiteY5" fmla="*/ 229368 h 352473"/>
              <a:gd name="connsiteX6" fmla="*/ 571199 w 617585"/>
              <a:gd name="connsiteY6" fmla="*/ 121658 h 352473"/>
              <a:gd name="connsiteX7" fmla="*/ 390951 w 617585"/>
              <a:gd name="connsiteY7" fmla="*/ 34326 h 352473"/>
              <a:gd name="connsiteX8" fmla="*/ 310902 w 617585"/>
              <a:gd name="connsiteY8" fmla="*/ 18932 h 352473"/>
              <a:gd name="connsiteX0" fmla="*/ 310902 w 617747"/>
              <a:gd name="connsiteY0" fmla="*/ 18932 h 352473"/>
              <a:gd name="connsiteX1" fmla="*/ 73835 w 617747"/>
              <a:gd name="connsiteY1" fmla="*/ 15853 h 352473"/>
              <a:gd name="connsiteX2" fmla="*/ 15339 w 617747"/>
              <a:gd name="connsiteY2" fmla="*/ 234447 h 352473"/>
              <a:gd name="connsiteX3" fmla="*/ 323217 w 617747"/>
              <a:gd name="connsiteY3" fmla="*/ 345284 h 352473"/>
              <a:gd name="connsiteX4" fmla="*/ 505991 w 617747"/>
              <a:gd name="connsiteY4" fmla="*/ 329297 h 352473"/>
              <a:gd name="connsiteX5" fmla="*/ 614323 w 617747"/>
              <a:gd name="connsiteY5" fmla="*/ 229368 h 352473"/>
              <a:gd name="connsiteX6" fmla="*/ 571199 w 617747"/>
              <a:gd name="connsiteY6" fmla="*/ 121658 h 352473"/>
              <a:gd name="connsiteX7" fmla="*/ 381355 w 617747"/>
              <a:gd name="connsiteY7" fmla="*/ 68925 h 352473"/>
              <a:gd name="connsiteX8" fmla="*/ 310902 w 617747"/>
              <a:gd name="connsiteY8" fmla="*/ 18932 h 352473"/>
              <a:gd name="connsiteX0" fmla="*/ 247651 w 616322"/>
              <a:gd name="connsiteY0" fmla="*/ 44538 h 344813"/>
              <a:gd name="connsiteX1" fmla="*/ 72410 w 616322"/>
              <a:gd name="connsiteY1" fmla="*/ 8193 h 344813"/>
              <a:gd name="connsiteX2" fmla="*/ 13914 w 616322"/>
              <a:gd name="connsiteY2" fmla="*/ 226787 h 344813"/>
              <a:gd name="connsiteX3" fmla="*/ 321792 w 616322"/>
              <a:gd name="connsiteY3" fmla="*/ 337624 h 344813"/>
              <a:gd name="connsiteX4" fmla="*/ 504566 w 616322"/>
              <a:gd name="connsiteY4" fmla="*/ 321637 h 344813"/>
              <a:gd name="connsiteX5" fmla="*/ 612898 w 616322"/>
              <a:gd name="connsiteY5" fmla="*/ 221708 h 344813"/>
              <a:gd name="connsiteX6" fmla="*/ 569774 w 616322"/>
              <a:gd name="connsiteY6" fmla="*/ 113998 h 344813"/>
              <a:gd name="connsiteX7" fmla="*/ 379930 w 616322"/>
              <a:gd name="connsiteY7" fmla="*/ 61265 h 344813"/>
              <a:gd name="connsiteX8" fmla="*/ 247651 w 616322"/>
              <a:gd name="connsiteY8" fmla="*/ 44538 h 344813"/>
              <a:gd name="connsiteX0" fmla="*/ 243690 w 612361"/>
              <a:gd name="connsiteY0" fmla="*/ 829 h 301104"/>
              <a:gd name="connsiteX1" fmla="*/ 90666 w 612361"/>
              <a:gd name="connsiteY1" fmla="*/ 32560 h 301104"/>
              <a:gd name="connsiteX2" fmla="*/ 9953 w 612361"/>
              <a:gd name="connsiteY2" fmla="*/ 183078 h 301104"/>
              <a:gd name="connsiteX3" fmla="*/ 317831 w 612361"/>
              <a:gd name="connsiteY3" fmla="*/ 293915 h 301104"/>
              <a:gd name="connsiteX4" fmla="*/ 500605 w 612361"/>
              <a:gd name="connsiteY4" fmla="*/ 277928 h 301104"/>
              <a:gd name="connsiteX5" fmla="*/ 608937 w 612361"/>
              <a:gd name="connsiteY5" fmla="*/ 177999 h 301104"/>
              <a:gd name="connsiteX6" fmla="*/ 565813 w 612361"/>
              <a:gd name="connsiteY6" fmla="*/ 70289 h 301104"/>
              <a:gd name="connsiteX7" fmla="*/ 375969 w 612361"/>
              <a:gd name="connsiteY7" fmla="*/ 17556 h 301104"/>
              <a:gd name="connsiteX8" fmla="*/ 243690 w 612361"/>
              <a:gd name="connsiteY8" fmla="*/ 829 h 301104"/>
              <a:gd name="connsiteX0" fmla="*/ 242590 w 611261"/>
              <a:gd name="connsiteY0" fmla="*/ 4672 h 304947"/>
              <a:gd name="connsiteX1" fmla="*/ 89566 w 611261"/>
              <a:gd name="connsiteY1" fmla="*/ 36403 h 304947"/>
              <a:gd name="connsiteX2" fmla="*/ 8853 w 611261"/>
              <a:gd name="connsiteY2" fmla="*/ 186921 h 304947"/>
              <a:gd name="connsiteX3" fmla="*/ 316731 w 611261"/>
              <a:gd name="connsiteY3" fmla="*/ 297758 h 304947"/>
              <a:gd name="connsiteX4" fmla="*/ 499505 w 611261"/>
              <a:gd name="connsiteY4" fmla="*/ 281771 h 304947"/>
              <a:gd name="connsiteX5" fmla="*/ 607837 w 611261"/>
              <a:gd name="connsiteY5" fmla="*/ 181842 h 304947"/>
              <a:gd name="connsiteX6" fmla="*/ 564713 w 611261"/>
              <a:gd name="connsiteY6" fmla="*/ 74132 h 304947"/>
              <a:gd name="connsiteX7" fmla="*/ 374869 w 611261"/>
              <a:gd name="connsiteY7" fmla="*/ 21399 h 304947"/>
              <a:gd name="connsiteX8" fmla="*/ 242590 w 611261"/>
              <a:gd name="connsiteY8" fmla="*/ 4672 h 304947"/>
              <a:gd name="connsiteX0" fmla="*/ 165840 w 534511"/>
              <a:gd name="connsiteY0" fmla="*/ 889 h 300810"/>
              <a:gd name="connsiteX1" fmla="*/ 12816 w 534511"/>
              <a:gd name="connsiteY1" fmla="*/ 32620 h 300810"/>
              <a:gd name="connsiteX2" fmla="*/ 34335 w 534511"/>
              <a:gd name="connsiteY2" fmla="*/ 187927 h 300810"/>
              <a:gd name="connsiteX3" fmla="*/ 239981 w 534511"/>
              <a:gd name="connsiteY3" fmla="*/ 293975 h 300810"/>
              <a:gd name="connsiteX4" fmla="*/ 422755 w 534511"/>
              <a:gd name="connsiteY4" fmla="*/ 277988 h 300810"/>
              <a:gd name="connsiteX5" fmla="*/ 531087 w 534511"/>
              <a:gd name="connsiteY5" fmla="*/ 178059 h 300810"/>
              <a:gd name="connsiteX6" fmla="*/ 487963 w 534511"/>
              <a:gd name="connsiteY6" fmla="*/ 70349 h 300810"/>
              <a:gd name="connsiteX7" fmla="*/ 298119 w 534511"/>
              <a:gd name="connsiteY7" fmla="*/ 17616 h 300810"/>
              <a:gd name="connsiteX8" fmla="*/ 165840 w 534511"/>
              <a:gd name="connsiteY8" fmla="*/ 889 h 300810"/>
              <a:gd name="connsiteX0" fmla="*/ 166705 w 535376"/>
              <a:gd name="connsiteY0" fmla="*/ 889 h 282035"/>
              <a:gd name="connsiteX1" fmla="*/ 13681 w 535376"/>
              <a:gd name="connsiteY1" fmla="*/ 32620 h 282035"/>
              <a:gd name="connsiteX2" fmla="*/ 35200 w 535376"/>
              <a:gd name="connsiteY2" fmla="*/ 187927 h 282035"/>
              <a:gd name="connsiteX3" fmla="*/ 259257 w 535376"/>
              <a:gd name="connsiteY3" fmla="*/ 255246 h 282035"/>
              <a:gd name="connsiteX4" fmla="*/ 423620 w 535376"/>
              <a:gd name="connsiteY4" fmla="*/ 277988 h 282035"/>
              <a:gd name="connsiteX5" fmla="*/ 531952 w 535376"/>
              <a:gd name="connsiteY5" fmla="*/ 178059 h 282035"/>
              <a:gd name="connsiteX6" fmla="*/ 488828 w 535376"/>
              <a:gd name="connsiteY6" fmla="*/ 70349 h 282035"/>
              <a:gd name="connsiteX7" fmla="*/ 298984 w 535376"/>
              <a:gd name="connsiteY7" fmla="*/ 17616 h 282035"/>
              <a:gd name="connsiteX8" fmla="*/ 166705 w 535376"/>
              <a:gd name="connsiteY8" fmla="*/ 889 h 282035"/>
              <a:gd name="connsiteX0" fmla="*/ 166705 w 535347"/>
              <a:gd name="connsiteY0" fmla="*/ 889 h 267748"/>
              <a:gd name="connsiteX1" fmla="*/ 13681 w 535347"/>
              <a:gd name="connsiteY1" fmla="*/ 32620 h 267748"/>
              <a:gd name="connsiteX2" fmla="*/ 35200 w 535347"/>
              <a:gd name="connsiteY2" fmla="*/ 187927 h 267748"/>
              <a:gd name="connsiteX3" fmla="*/ 259257 w 535347"/>
              <a:gd name="connsiteY3" fmla="*/ 255246 h 267748"/>
              <a:gd name="connsiteX4" fmla="*/ 424065 w 535347"/>
              <a:gd name="connsiteY4" fmla="*/ 260578 h 267748"/>
              <a:gd name="connsiteX5" fmla="*/ 531952 w 535347"/>
              <a:gd name="connsiteY5" fmla="*/ 178059 h 267748"/>
              <a:gd name="connsiteX6" fmla="*/ 488828 w 535347"/>
              <a:gd name="connsiteY6" fmla="*/ 70349 h 267748"/>
              <a:gd name="connsiteX7" fmla="*/ 298984 w 535347"/>
              <a:gd name="connsiteY7" fmla="*/ 17616 h 267748"/>
              <a:gd name="connsiteX8" fmla="*/ 166705 w 535347"/>
              <a:gd name="connsiteY8" fmla="*/ 889 h 267748"/>
              <a:gd name="connsiteX0" fmla="*/ 161036 w 529678"/>
              <a:gd name="connsiteY0" fmla="*/ 870 h 267729"/>
              <a:gd name="connsiteX1" fmla="*/ 16717 w 529678"/>
              <a:gd name="connsiteY1" fmla="*/ 32824 h 267729"/>
              <a:gd name="connsiteX2" fmla="*/ 29531 w 529678"/>
              <a:gd name="connsiteY2" fmla="*/ 187908 h 267729"/>
              <a:gd name="connsiteX3" fmla="*/ 253588 w 529678"/>
              <a:gd name="connsiteY3" fmla="*/ 255227 h 267729"/>
              <a:gd name="connsiteX4" fmla="*/ 418396 w 529678"/>
              <a:gd name="connsiteY4" fmla="*/ 260559 h 267729"/>
              <a:gd name="connsiteX5" fmla="*/ 526283 w 529678"/>
              <a:gd name="connsiteY5" fmla="*/ 178040 h 267729"/>
              <a:gd name="connsiteX6" fmla="*/ 483159 w 529678"/>
              <a:gd name="connsiteY6" fmla="*/ 70330 h 267729"/>
              <a:gd name="connsiteX7" fmla="*/ 293315 w 529678"/>
              <a:gd name="connsiteY7" fmla="*/ 17597 h 267729"/>
              <a:gd name="connsiteX8" fmla="*/ 161036 w 529678"/>
              <a:gd name="connsiteY8" fmla="*/ 870 h 267729"/>
              <a:gd name="connsiteX0" fmla="*/ 166436 w 535078"/>
              <a:gd name="connsiteY0" fmla="*/ 1266 h 268125"/>
              <a:gd name="connsiteX1" fmla="*/ 22117 w 535078"/>
              <a:gd name="connsiteY1" fmla="*/ 33220 h 268125"/>
              <a:gd name="connsiteX2" fmla="*/ 34931 w 535078"/>
              <a:gd name="connsiteY2" fmla="*/ 188304 h 268125"/>
              <a:gd name="connsiteX3" fmla="*/ 258988 w 535078"/>
              <a:gd name="connsiteY3" fmla="*/ 255623 h 268125"/>
              <a:gd name="connsiteX4" fmla="*/ 423796 w 535078"/>
              <a:gd name="connsiteY4" fmla="*/ 260955 h 268125"/>
              <a:gd name="connsiteX5" fmla="*/ 531683 w 535078"/>
              <a:gd name="connsiteY5" fmla="*/ 178436 h 268125"/>
              <a:gd name="connsiteX6" fmla="*/ 488559 w 535078"/>
              <a:gd name="connsiteY6" fmla="*/ 70726 h 268125"/>
              <a:gd name="connsiteX7" fmla="*/ 298715 w 535078"/>
              <a:gd name="connsiteY7" fmla="*/ 17993 h 268125"/>
              <a:gd name="connsiteX8" fmla="*/ 166436 w 535078"/>
              <a:gd name="connsiteY8" fmla="*/ 1266 h 268125"/>
              <a:gd name="connsiteX0" fmla="*/ 170091 w 538733"/>
              <a:gd name="connsiteY0" fmla="*/ 1266 h 268125"/>
              <a:gd name="connsiteX1" fmla="*/ 25772 w 538733"/>
              <a:gd name="connsiteY1" fmla="*/ 33220 h 268125"/>
              <a:gd name="connsiteX2" fmla="*/ 38586 w 538733"/>
              <a:gd name="connsiteY2" fmla="*/ 188304 h 268125"/>
              <a:gd name="connsiteX3" fmla="*/ 262643 w 538733"/>
              <a:gd name="connsiteY3" fmla="*/ 255623 h 268125"/>
              <a:gd name="connsiteX4" fmla="*/ 427451 w 538733"/>
              <a:gd name="connsiteY4" fmla="*/ 260955 h 268125"/>
              <a:gd name="connsiteX5" fmla="*/ 535338 w 538733"/>
              <a:gd name="connsiteY5" fmla="*/ 178436 h 268125"/>
              <a:gd name="connsiteX6" fmla="*/ 492214 w 538733"/>
              <a:gd name="connsiteY6" fmla="*/ 70726 h 268125"/>
              <a:gd name="connsiteX7" fmla="*/ 302370 w 538733"/>
              <a:gd name="connsiteY7" fmla="*/ 17993 h 268125"/>
              <a:gd name="connsiteX8" fmla="*/ 170091 w 538733"/>
              <a:gd name="connsiteY8" fmla="*/ 1266 h 26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733" h="268125">
                <a:moveTo>
                  <a:pt x="170091" y="1266"/>
                </a:moveTo>
                <a:cubicBezTo>
                  <a:pt x="117238" y="-1813"/>
                  <a:pt x="60858" y="-1973"/>
                  <a:pt x="25772" y="33220"/>
                </a:cubicBezTo>
                <a:cubicBezTo>
                  <a:pt x="-9314" y="68413"/>
                  <a:pt x="-11829" y="153137"/>
                  <a:pt x="38586" y="188304"/>
                </a:cubicBezTo>
                <a:cubicBezTo>
                  <a:pt x="89001" y="223471"/>
                  <a:pt x="197832" y="243515"/>
                  <a:pt x="262643" y="255623"/>
                </a:cubicBezTo>
                <a:cubicBezTo>
                  <a:pt x="327454" y="267732"/>
                  <a:pt x="382002" y="273819"/>
                  <a:pt x="427451" y="260955"/>
                </a:cubicBezTo>
                <a:cubicBezTo>
                  <a:pt x="472900" y="248091"/>
                  <a:pt x="524544" y="210141"/>
                  <a:pt x="535338" y="178436"/>
                </a:cubicBezTo>
                <a:cubicBezTo>
                  <a:pt x="546132" y="146731"/>
                  <a:pt x="531042" y="97466"/>
                  <a:pt x="492214" y="70726"/>
                </a:cubicBezTo>
                <a:cubicBezTo>
                  <a:pt x="453386" y="43986"/>
                  <a:pt x="356057" y="29570"/>
                  <a:pt x="302370" y="17993"/>
                </a:cubicBezTo>
                <a:cubicBezTo>
                  <a:pt x="248683" y="6416"/>
                  <a:pt x="222944" y="4345"/>
                  <a:pt x="170091" y="1266"/>
                </a:cubicBezTo>
                <a:close/>
              </a:path>
            </a:pathLst>
          </a:custGeom>
          <a:solidFill>
            <a:schemeClr val="bg1">
              <a:lumMod val="8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138"/>
          <p:cNvSpPr/>
          <p:nvPr/>
        </p:nvSpPr>
        <p:spPr>
          <a:xfrm rot="18812210">
            <a:off x="7469497" y="3842064"/>
            <a:ext cx="538733" cy="268125"/>
          </a:xfrm>
          <a:custGeom>
            <a:avLst/>
            <a:gdLst>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10" fmla="*/ 298285 w 701584"/>
              <a:gd name="connsiteY10" fmla="*/ 29696 h 392378"/>
              <a:gd name="connsiteX0" fmla="*/ 298285 w 699345"/>
              <a:gd name="connsiteY0" fmla="*/ 29696 h 392378"/>
              <a:gd name="connsiteX1" fmla="*/ 73533 w 699345"/>
              <a:gd name="connsiteY1" fmla="*/ 17380 h 392378"/>
              <a:gd name="connsiteX2" fmla="*/ 15037 w 699345"/>
              <a:gd name="connsiteY2" fmla="*/ 235974 h 392378"/>
              <a:gd name="connsiteX3" fmla="*/ 322915 w 699345"/>
              <a:gd name="connsiteY3" fmla="*/ 346811 h 392378"/>
              <a:gd name="connsiteX4" fmla="*/ 652346 w 699345"/>
              <a:gd name="connsiteY4" fmla="*/ 386835 h 392378"/>
              <a:gd name="connsiteX5" fmla="*/ 692370 w 699345"/>
              <a:gd name="connsiteY5" fmla="*/ 232896 h 392378"/>
              <a:gd name="connsiteX6" fmla="*/ 606164 w 699345"/>
              <a:gd name="connsiteY6" fmla="*/ 106664 h 392378"/>
              <a:gd name="connsiteX7" fmla="*/ 390649 w 699345"/>
              <a:gd name="connsiteY7" fmla="*/ 35853 h 392378"/>
              <a:gd name="connsiteX8" fmla="*/ 390649 w 699345"/>
              <a:gd name="connsiteY8" fmla="*/ 35853 h 392378"/>
              <a:gd name="connsiteX9" fmla="*/ 390649 w 699345"/>
              <a:gd name="connsiteY9" fmla="*/ 35853 h 392378"/>
              <a:gd name="connsiteX10" fmla="*/ 298285 w 699345"/>
              <a:gd name="connsiteY10" fmla="*/ 29696 h 392378"/>
              <a:gd name="connsiteX0" fmla="*/ 310902 w 699647"/>
              <a:gd name="connsiteY0" fmla="*/ 24299 h 396218"/>
              <a:gd name="connsiteX1" fmla="*/ 73835 w 699647"/>
              <a:gd name="connsiteY1" fmla="*/ 21220 h 396218"/>
              <a:gd name="connsiteX2" fmla="*/ 15339 w 699647"/>
              <a:gd name="connsiteY2" fmla="*/ 239814 h 396218"/>
              <a:gd name="connsiteX3" fmla="*/ 323217 w 699647"/>
              <a:gd name="connsiteY3" fmla="*/ 350651 h 396218"/>
              <a:gd name="connsiteX4" fmla="*/ 652648 w 699647"/>
              <a:gd name="connsiteY4" fmla="*/ 390675 h 396218"/>
              <a:gd name="connsiteX5" fmla="*/ 692672 w 699647"/>
              <a:gd name="connsiteY5" fmla="*/ 236736 h 396218"/>
              <a:gd name="connsiteX6" fmla="*/ 606466 w 699647"/>
              <a:gd name="connsiteY6" fmla="*/ 110504 h 396218"/>
              <a:gd name="connsiteX7" fmla="*/ 390951 w 699647"/>
              <a:gd name="connsiteY7" fmla="*/ 39693 h 396218"/>
              <a:gd name="connsiteX8" fmla="*/ 390951 w 699647"/>
              <a:gd name="connsiteY8" fmla="*/ 39693 h 396218"/>
              <a:gd name="connsiteX9" fmla="*/ 390951 w 699647"/>
              <a:gd name="connsiteY9" fmla="*/ 39693 h 396218"/>
              <a:gd name="connsiteX10" fmla="*/ 310902 w 699647"/>
              <a:gd name="connsiteY10" fmla="*/ 24299 h 396218"/>
              <a:gd name="connsiteX0" fmla="*/ 310902 w 695841"/>
              <a:gd name="connsiteY0" fmla="*/ 24299 h 357772"/>
              <a:gd name="connsiteX1" fmla="*/ 73835 w 695841"/>
              <a:gd name="connsiteY1" fmla="*/ 21220 h 357772"/>
              <a:gd name="connsiteX2" fmla="*/ 15339 w 695841"/>
              <a:gd name="connsiteY2" fmla="*/ 239814 h 357772"/>
              <a:gd name="connsiteX3" fmla="*/ 323217 w 695841"/>
              <a:gd name="connsiteY3" fmla="*/ 350651 h 357772"/>
              <a:gd name="connsiteX4" fmla="*/ 505991 w 695841"/>
              <a:gd name="connsiteY4" fmla="*/ 334664 h 357772"/>
              <a:gd name="connsiteX5" fmla="*/ 692672 w 695841"/>
              <a:gd name="connsiteY5" fmla="*/ 236736 h 357772"/>
              <a:gd name="connsiteX6" fmla="*/ 606466 w 695841"/>
              <a:gd name="connsiteY6" fmla="*/ 110504 h 357772"/>
              <a:gd name="connsiteX7" fmla="*/ 390951 w 695841"/>
              <a:gd name="connsiteY7" fmla="*/ 39693 h 357772"/>
              <a:gd name="connsiteX8" fmla="*/ 390951 w 695841"/>
              <a:gd name="connsiteY8" fmla="*/ 39693 h 357772"/>
              <a:gd name="connsiteX9" fmla="*/ 390951 w 695841"/>
              <a:gd name="connsiteY9" fmla="*/ 39693 h 357772"/>
              <a:gd name="connsiteX10" fmla="*/ 310902 w 695841"/>
              <a:gd name="connsiteY10" fmla="*/ 24299 h 357772"/>
              <a:gd name="connsiteX0" fmla="*/ 310902 w 630674"/>
              <a:gd name="connsiteY0" fmla="*/ 24299 h 357840"/>
              <a:gd name="connsiteX1" fmla="*/ 73835 w 630674"/>
              <a:gd name="connsiteY1" fmla="*/ 21220 h 357840"/>
              <a:gd name="connsiteX2" fmla="*/ 15339 w 630674"/>
              <a:gd name="connsiteY2" fmla="*/ 239814 h 357840"/>
              <a:gd name="connsiteX3" fmla="*/ 323217 w 630674"/>
              <a:gd name="connsiteY3" fmla="*/ 350651 h 357840"/>
              <a:gd name="connsiteX4" fmla="*/ 505991 w 630674"/>
              <a:gd name="connsiteY4" fmla="*/ 334664 h 357840"/>
              <a:gd name="connsiteX5" fmla="*/ 614323 w 630674"/>
              <a:gd name="connsiteY5" fmla="*/ 234735 h 357840"/>
              <a:gd name="connsiteX6" fmla="*/ 606466 w 630674"/>
              <a:gd name="connsiteY6" fmla="*/ 110504 h 357840"/>
              <a:gd name="connsiteX7" fmla="*/ 390951 w 630674"/>
              <a:gd name="connsiteY7" fmla="*/ 39693 h 357840"/>
              <a:gd name="connsiteX8" fmla="*/ 390951 w 630674"/>
              <a:gd name="connsiteY8" fmla="*/ 39693 h 357840"/>
              <a:gd name="connsiteX9" fmla="*/ 390951 w 630674"/>
              <a:gd name="connsiteY9" fmla="*/ 39693 h 357840"/>
              <a:gd name="connsiteX10" fmla="*/ 310902 w 630674"/>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90951 w 617585"/>
              <a:gd name="connsiteY9" fmla="*/ 39693 h 357840"/>
              <a:gd name="connsiteX10" fmla="*/ 310902 w 617585"/>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10902 w 617585"/>
              <a:gd name="connsiteY9" fmla="*/ 24299 h 357840"/>
              <a:gd name="connsiteX0" fmla="*/ 310902 w 617585"/>
              <a:gd name="connsiteY0" fmla="*/ 91412 h 424953"/>
              <a:gd name="connsiteX1" fmla="*/ 73835 w 617585"/>
              <a:gd name="connsiteY1" fmla="*/ 88333 h 424953"/>
              <a:gd name="connsiteX2" fmla="*/ 15339 w 617585"/>
              <a:gd name="connsiteY2" fmla="*/ 306927 h 424953"/>
              <a:gd name="connsiteX3" fmla="*/ 323217 w 617585"/>
              <a:gd name="connsiteY3" fmla="*/ 417764 h 424953"/>
              <a:gd name="connsiteX4" fmla="*/ 505991 w 617585"/>
              <a:gd name="connsiteY4" fmla="*/ 401777 h 424953"/>
              <a:gd name="connsiteX5" fmla="*/ 614323 w 617585"/>
              <a:gd name="connsiteY5" fmla="*/ 301848 h 424953"/>
              <a:gd name="connsiteX6" fmla="*/ 571199 w 617585"/>
              <a:gd name="connsiteY6" fmla="*/ 194138 h 424953"/>
              <a:gd name="connsiteX7" fmla="*/ 390951 w 617585"/>
              <a:gd name="connsiteY7" fmla="*/ 106806 h 424953"/>
              <a:gd name="connsiteX8" fmla="*/ 387146 w 617585"/>
              <a:gd name="connsiteY8" fmla="*/ 0 h 424953"/>
              <a:gd name="connsiteX9" fmla="*/ 310902 w 617585"/>
              <a:gd name="connsiteY9" fmla="*/ 91412 h 424953"/>
              <a:gd name="connsiteX0" fmla="*/ 310902 w 617585"/>
              <a:gd name="connsiteY0" fmla="*/ 18932 h 352473"/>
              <a:gd name="connsiteX1" fmla="*/ 73835 w 617585"/>
              <a:gd name="connsiteY1" fmla="*/ 15853 h 352473"/>
              <a:gd name="connsiteX2" fmla="*/ 15339 w 617585"/>
              <a:gd name="connsiteY2" fmla="*/ 234447 h 352473"/>
              <a:gd name="connsiteX3" fmla="*/ 323217 w 617585"/>
              <a:gd name="connsiteY3" fmla="*/ 345284 h 352473"/>
              <a:gd name="connsiteX4" fmla="*/ 505991 w 617585"/>
              <a:gd name="connsiteY4" fmla="*/ 329297 h 352473"/>
              <a:gd name="connsiteX5" fmla="*/ 614323 w 617585"/>
              <a:gd name="connsiteY5" fmla="*/ 229368 h 352473"/>
              <a:gd name="connsiteX6" fmla="*/ 571199 w 617585"/>
              <a:gd name="connsiteY6" fmla="*/ 121658 h 352473"/>
              <a:gd name="connsiteX7" fmla="*/ 390951 w 617585"/>
              <a:gd name="connsiteY7" fmla="*/ 34326 h 352473"/>
              <a:gd name="connsiteX8" fmla="*/ 310902 w 617585"/>
              <a:gd name="connsiteY8" fmla="*/ 18932 h 352473"/>
              <a:gd name="connsiteX0" fmla="*/ 310902 w 617747"/>
              <a:gd name="connsiteY0" fmla="*/ 18932 h 352473"/>
              <a:gd name="connsiteX1" fmla="*/ 73835 w 617747"/>
              <a:gd name="connsiteY1" fmla="*/ 15853 h 352473"/>
              <a:gd name="connsiteX2" fmla="*/ 15339 w 617747"/>
              <a:gd name="connsiteY2" fmla="*/ 234447 h 352473"/>
              <a:gd name="connsiteX3" fmla="*/ 323217 w 617747"/>
              <a:gd name="connsiteY3" fmla="*/ 345284 h 352473"/>
              <a:gd name="connsiteX4" fmla="*/ 505991 w 617747"/>
              <a:gd name="connsiteY4" fmla="*/ 329297 h 352473"/>
              <a:gd name="connsiteX5" fmla="*/ 614323 w 617747"/>
              <a:gd name="connsiteY5" fmla="*/ 229368 h 352473"/>
              <a:gd name="connsiteX6" fmla="*/ 571199 w 617747"/>
              <a:gd name="connsiteY6" fmla="*/ 121658 h 352473"/>
              <a:gd name="connsiteX7" fmla="*/ 381355 w 617747"/>
              <a:gd name="connsiteY7" fmla="*/ 68925 h 352473"/>
              <a:gd name="connsiteX8" fmla="*/ 310902 w 617747"/>
              <a:gd name="connsiteY8" fmla="*/ 18932 h 352473"/>
              <a:gd name="connsiteX0" fmla="*/ 247651 w 616322"/>
              <a:gd name="connsiteY0" fmla="*/ 44538 h 344813"/>
              <a:gd name="connsiteX1" fmla="*/ 72410 w 616322"/>
              <a:gd name="connsiteY1" fmla="*/ 8193 h 344813"/>
              <a:gd name="connsiteX2" fmla="*/ 13914 w 616322"/>
              <a:gd name="connsiteY2" fmla="*/ 226787 h 344813"/>
              <a:gd name="connsiteX3" fmla="*/ 321792 w 616322"/>
              <a:gd name="connsiteY3" fmla="*/ 337624 h 344813"/>
              <a:gd name="connsiteX4" fmla="*/ 504566 w 616322"/>
              <a:gd name="connsiteY4" fmla="*/ 321637 h 344813"/>
              <a:gd name="connsiteX5" fmla="*/ 612898 w 616322"/>
              <a:gd name="connsiteY5" fmla="*/ 221708 h 344813"/>
              <a:gd name="connsiteX6" fmla="*/ 569774 w 616322"/>
              <a:gd name="connsiteY6" fmla="*/ 113998 h 344813"/>
              <a:gd name="connsiteX7" fmla="*/ 379930 w 616322"/>
              <a:gd name="connsiteY7" fmla="*/ 61265 h 344813"/>
              <a:gd name="connsiteX8" fmla="*/ 247651 w 616322"/>
              <a:gd name="connsiteY8" fmla="*/ 44538 h 344813"/>
              <a:gd name="connsiteX0" fmla="*/ 243690 w 612361"/>
              <a:gd name="connsiteY0" fmla="*/ 829 h 301104"/>
              <a:gd name="connsiteX1" fmla="*/ 90666 w 612361"/>
              <a:gd name="connsiteY1" fmla="*/ 32560 h 301104"/>
              <a:gd name="connsiteX2" fmla="*/ 9953 w 612361"/>
              <a:gd name="connsiteY2" fmla="*/ 183078 h 301104"/>
              <a:gd name="connsiteX3" fmla="*/ 317831 w 612361"/>
              <a:gd name="connsiteY3" fmla="*/ 293915 h 301104"/>
              <a:gd name="connsiteX4" fmla="*/ 500605 w 612361"/>
              <a:gd name="connsiteY4" fmla="*/ 277928 h 301104"/>
              <a:gd name="connsiteX5" fmla="*/ 608937 w 612361"/>
              <a:gd name="connsiteY5" fmla="*/ 177999 h 301104"/>
              <a:gd name="connsiteX6" fmla="*/ 565813 w 612361"/>
              <a:gd name="connsiteY6" fmla="*/ 70289 h 301104"/>
              <a:gd name="connsiteX7" fmla="*/ 375969 w 612361"/>
              <a:gd name="connsiteY7" fmla="*/ 17556 h 301104"/>
              <a:gd name="connsiteX8" fmla="*/ 243690 w 612361"/>
              <a:gd name="connsiteY8" fmla="*/ 829 h 301104"/>
              <a:gd name="connsiteX0" fmla="*/ 242590 w 611261"/>
              <a:gd name="connsiteY0" fmla="*/ 4672 h 304947"/>
              <a:gd name="connsiteX1" fmla="*/ 89566 w 611261"/>
              <a:gd name="connsiteY1" fmla="*/ 36403 h 304947"/>
              <a:gd name="connsiteX2" fmla="*/ 8853 w 611261"/>
              <a:gd name="connsiteY2" fmla="*/ 186921 h 304947"/>
              <a:gd name="connsiteX3" fmla="*/ 316731 w 611261"/>
              <a:gd name="connsiteY3" fmla="*/ 297758 h 304947"/>
              <a:gd name="connsiteX4" fmla="*/ 499505 w 611261"/>
              <a:gd name="connsiteY4" fmla="*/ 281771 h 304947"/>
              <a:gd name="connsiteX5" fmla="*/ 607837 w 611261"/>
              <a:gd name="connsiteY5" fmla="*/ 181842 h 304947"/>
              <a:gd name="connsiteX6" fmla="*/ 564713 w 611261"/>
              <a:gd name="connsiteY6" fmla="*/ 74132 h 304947"/>
              <a:gd name="connsiteX7" fmla="*/ 374869 w 611261"/>
              <a:gd name="connsiteY7" fmla="*/ 21399 h 304947"/>
              <a:gd name="connsiteX8" fmla="*/ 242590 w 611261"/>
              <a:gd name="connsiteY8" fmla="*/ 4672 h 304947"/>
              <a:gd name="connsiteX0" fmla="*/ 165840 w 534511"/>
              <a:gd name="connsiteY0" fmla="*/ 889 h 300810"/>
              <a:gd name="connsiteX1" fmla="*/ 12816 w 534511"/>
              <a:gd name="connsiteY1" fmla="*/ 32620 h 300810"/>
              <a:gd name="connsiteX2" fmla="*/ 34335 w 534511"/>
              <a:gd name="connsiteY2" fmla="*/ 187927 h 300810"/>
              <a:gd name="connsiteX3" fmla="*/ 239981 w 534511"/>
              <a:gd name="connsiteY3" fmla="*/ 293975 h 300810"/>
              <a:gd name="connsiteX4" fmla="*/ 422755 w 534511"/>
              <a:gd name="connsiteY4" fmla="*/ 277988 h 300810"/>
              <a:gd name="connsiteX5" fmla="*/ 531087 w 534511"/>
              <a:gd name="connsiteY5" fmla="*/ 178059 h 300810"/>
              <a:gd name="connsiteX6" fmla="*/ 487963 w 534511"/>
              <a:gd name="connsiteY6" fmla="*/ 70349 h 300810"/>
              <a:gd name="connsiteX7" fmla="*/ 298119 w 534511"/>
              <a:gd name="connsiteY7" fmla="*/ 17616 h 300810"/>
              <a:gd name="connsiteX8" fmla="*/ 165840 w 534511"/>
              <a:gd name="connsiteY8" fmla="*/ 889 h 300810"/>
              <a:gd name="connsiteX0" fmla="*/ 166705 w 535376"/>
              <a:gd name="connsiteY0" fmla="*/ 889 h 282035"/>
              <a:gd name="connsiteX1" fmla="*/ 13681 w 535376"/>
              <a:gd name="connsiteY1" fmla="*/ 32620 h 282035"/>
              <a:gd name="connsiteX2" fmla="*/ 35200 w 535376"/>
              <a:gd name="connsiteY2" fmla="*/ 187927 h 282035"/>
              <a:gd name="connsiteX3" fmla="*/ 259257 w 535376"/>
              <a:gd name="connsiteY3" fmla="*/ 255246 h 282035"/>
              <a:gd name="connsiteX4" fmla="*/ 423620 w 535376"/>
              <a:gd name="connsiteY4" fmla="*/ 277988 h 282035"/>
              <a:gd name="connsiteX5" fmla="*/ 531952 w 535376"/>
              <a:gd name="connsiteY5" fmla="*/ 178059 h 282035"/>
              <a:gd name="connsiteX6" fmla="*/ 488828 w 535376"/>
              <a:gd name="connsiteY6" fmla="*/ 70349 h 282035"/>
              <a:gd name="connsiteX7" fmla="*/ 298984 w 535376"/>
              <a:gd name="connsiteY7" fmla="*/ 17616 h 282035"/>
              <a:gd name="connsiteX8" fmla="*/ 166705 w 535376"/>
              <a:gd name="connsiteY8" fmla="*/ 889 h 282035"/>
              <a:gd name="connsiteX0" fmla="*/ 166705 w 535347"/>
              <a:gd name="connsiteY0" fmla="*/ 889 h 267748"/>
              <a:gd name="connsiteX1" fmla="*/ 13681 w 535347"/>
              <a:gd name="connsiteY1" fmla="*/ 32620 h 267748"/>
              <a:gd name="connsiteX2" fmla="*/ 35200 w 535347"/>
              <a:gd name="connsiteY2" fmla="*/ 187927 h 267748"/>
              <a:gd name="connsiteX3" fmla="*/ 259257 w 535347"/>
              <a:gd name="connsiteY3" fmla="*/ 255246 h 267748"/>
              <a:gd name="connsiteX4" fmla="*/ 424065 w 535347"/>
              <a:gd name="connsiteY4" fmla="*/ 260578 h 267748"/>
              <a:gd name="connsiteX5" fmla="*/ 531952 w 535347"/>
              <a:gd name="connsiteY5" fmla="*/ 178059 h 267748"/>
              <a:gd name="connsiteX6" fmla="*/ 488828 w 535347"/>
              <a:gd name="connsiteY6" fmla="*/ 70349 h 267748"/>
              <a:gd name="connsiteX7" fmla="*/ 298984 w 535347"/>
              <a:gd name="connsiteY7" fmla="*/ 17616 h 267748"/>
              <a:gd name="connsiteX8" fmla="*/ 166705 w 535347"/>
              <a:gd name="connsiteY8" fmla="*/ 889 h 267748"/>
              <a:gd name="connsiteX0" fmla="*/ 161036 w 529678"/>
              <a:gd name="connsiteY0" fmla="*/ 870 h 267729"/>
              <a:gd name="connsiteX1" fmla="*/ 16717 w 529678"/>
              <a:gd name="connsiteY1" fmla="*/ 32824 h 267729"/>
              <a:gd name="connsiteX2" fmla="*/ 29531 w 529678"/>
              <a:gd name="connsiteY2" fmla="*/ 187908 h 267729"/>
              <a:gd name="connsiteX3" fmla="*/ 253588 w 529678"/>
              <a:gd name="connsiteY3" fmla="*/ 255227 h 267729"/>
              <a:gd name="connsiteX4" fmla="*/ 418396 w 529678"/>
              <a:gd name="connsiteY4" fmla="*/ 260559 h 267729"/>
              <a:gd name="connsiteX5" fmla="*/ 526283 w 529678"/>
              <a:gd name="connsiteY5" fmla="*/ 178040 h 267729"/>
              <a:gd name="connsiteX6" fmla="*/ 483159 w 529678"/>
              <a:gd name="connsiteY6" fmla="*/ 70330 h 267729"/>
              <a:gd name="connsiteX7" fmla="*/ 293315 w 529678"/>
              <a:gd name="connsiteY7" fmla="*/ 17597 h 267729"/>
              <a:gd name="connsiteX8" fmla="*/ 161036 w 529678"/>
              <a:gd name="connsiteY8" fmla="*/ 870 h 267729"/>
              <a:gd name="connsiteX0" fmla="*/ 166436 w 535078"/>
              <a:gd name="connsiteY0" fmla="*/ 1266 h 268125"/>
              <a:gd name="connsiteX1" fmla="*/ 22117 w 535078"/>
              <a:gd name="connsiteY1" fmla="*/ 33220 h 268125"/>
              <a:gd name="connsiteX2" fmla="*/ 34931 w 535078"/>
              <a:gd name="connsiteY2" fmla="*/ 188304 h 268125"/>
              <a:gd name="connsiteX3" fmla="*/ 258988 w 535078"/>
              <a:gd name="connsiteY3" fmla="*/ 255623 h 268125"/>
              <a:gd name="connsiteX4" fmla="*/ 423796 w 535078"/>
              <a:gd name="connsiteY4" fmla="*/ 260955 h 268125"/>
              <a:gd name="connsiteX5" fmla="*/ 531683 w 535078"/>
              <a:gd name="connsiteY5" fmla="*/ 178436 h 268125"/>
              <a:gd name="connsiteX6" fmla="*/ 488559 w 535078"/>
              <a:gd name="connsiteY6" fmla="*/ 70726 h 268125"/>
              <a:gd name="connsiteX7" fmla="*/ 298715 w 535078"/>
              <a:gd name="connsiteY7" fmla="*/ 17993 h 268125"/>
              <a:gd name="connsiteX8" fmla="*/ 166436 w 535078"/>
              <a:gd name="connsiteY8" fmla="*/ 1266 h 268125"/>
              <a:gd name="connsiteX0" fmla="*/ 170091 w 538733"/>
              <a:gd name="connsiteY0" fmla="*/ 1266 h 268125"/>
              <a:gd name="connsiteX1" fmla="*/ 25772 w 538733"/>
              <a:gd name="connsiteY1" fmla="*/ 33220 h 268125"/>
              <a:gd name="connsiteX2" fmla="*/ 38586 w 538733"/>
              <a:gd name="connsiteY2" fmla="*/ 188304 h 268125"/>
              <a:gd name="connsiteX3" fmla="*/ 262643 w 538733"/>
              <a:gd name="connsiteY3" fmla="*/ 255623 h 268125"/>
              <a:gd name="connsiteX4" fmla="*/ 427451 w 538733"/>
              <a:gd name="connsiteY4" fmla="*/ 260955 h 268125"/>
              <a:gd name="connsiteX5" fmla="*/ 535338 w 538733"/>
              <a:gd name="connsiteY5" fmla="*/ 178436 h 268125"/>
              <a:gd name="connsiteX6" fmla="*/ 492214 w 538733"/>
              <a:gd name="connsiteY6" fmla="*/ 70726 h 268125"/>
              <a:gd name="connsiteX7" fmla="*/ 302370 w 538733"/>
              <a:gd name="connsiteY7" fmla="*/ 17993 h 268125"/>
              <a:gd name="connsiteX8" fmla="*/ 170091 w 538733"/>
              <a:gd name="connsiteY8" fmla="*/ 1266 h 26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733" h="268125">
                <a:moveTo>
                  <a:pt x="170091" y="1266"/>
                </a:moveTo>
                <a:cubicBezTo>
                  <a:pt x="117238" y="-1813"/>
                  <a:pt x="60858" y="-1973"/>
                  <a:pt x="25772" y="33220"/>
                </a:cubicBezTo>
                <a:cubicBezTo>
                  <a:pt x="-9314" y="68413"/>
                  <a:pt x="-11829" y="153137"/>
                  <a:pt x="38586" y="188304"/>
                </a:cubicBezTo>
                <a:cubicBezTo>
                  <a:pt x="89001" y="223471"/>
                  <a:pt x="197832" y="243515"/>
                  <a:pt x="262643" y="255623"/>
                </a:cubicBezTo>
                <a:cubicBezTo>
                  <a:pt x="327454" y="267732"/>
                  <a:pt x="382002" y="273819"/>
                  <a:pt x="427451" y="260955"/>
                </a:cubicBezTo>
                <a:cubicBezTo>
                  <a:pt x="472900" y="248091"/>
                  <a:pt x="524544" y="210141"/>
                  <a:pt x="535338" y="178436"/>
                </a:cubicBezTo>
                <a:cubicBezTo>
                  <a:pt x="546132" y="146731"/>
                  <a:pt x="531042" y="97466"/>
                  <a:pt x="492214" y="70726"/>
                </a:cubicBezTo>
                <a:cubicBezTo>
                  <a:pt x="453386" y="43986"/>
                  <a:pt x="356057" y="29570"/>
                  <a:pt x="302370" y="17993"/>
                </a:cubicBezTo>
                <a:cubicBezTo>
                  <a:pt x="248683" y="6416"/>
                  <a:pt x="222944" y="4345"/>
                  <a:pt x="170091" y="1266"/>
                </a:cubicBezTo>
                <a:close/>
              </a:path>
            </a:pathLst>
          </a:custGeom>
          <a:solidFill>
            <a:schemeClr val="bg1">
              <a:lumMod val="8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139"/>
          <p:cNvSpPr/>
          <p:nvPr/>
        </p:nvSpPr>
        <p:spPr>
          <a:xfrm rot="18812210">
            <a:off x="8196646" y="3833117"/>
            <a:ext cx="538733" cy="268125"/>
          </a:xfrm>
          <a:custGeom>
            <a:avLst/>
            <a:gdLst>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10" fmla="*/ 298285 w 701584"/>
              <a:gd name="connsiteY10" fmla="*/ 29696 h 392378"/>
              <a:gd name="connsiteX0" fmla="*/ 298285 w 699345"/>
              <a:gd name="connsiteY0" fmla="*/ 29696 h 392378"/>
              <a:gd name="connsiteX1" fmla="*/ 73533 w 699345"/>
              <a:gd name="connsiteY1" fmla="*/ 17380 h 392378"/>
              <a:gd name="connsiteX2" fmla="*/ 15037 w 699345"/>
              <a:gd name="connsiteY2" fmla="*/ 235974 h 392378"/>
              <a:gd name="connsiteX3" fmla="*/ 322915 w 699345"/>
              <a:gd name="connsiteY3" fmla="*/ 346811 h 392378"/>
              <a:gd name="connsiteX4" fmla="*/ 652346 w 699345"/>
              <a:gd name="connsiteY4" fmla="*/ 386835 h 392378"/>
              <a:gd name="connsiteX5" fmla="*/ 692370 w 699345"/>
              <a:gd name="connsiteY5" fmla="*/ 232896 h 392378"/>
              <a:gd name="connsiteX6" fmla="*/ 606164 w 699345"/>
              <a:gd name="connsiteY6" fmla="*/ 106664 h 392378"/>
              <a:gd name="connsiteX7" fmla="*/ 390649 w 699345"/>
              <a:gd name="connsiteY7" fmla="*/ 35853 h 392378"/>
              <a:gd name="connsiteX8" fmla="*/ 390649 w 699345"/>
              <a:gd name="connsiteY8" fmla="*/ 35853 h 392378"/>
              <a:gd name="connsiteX9" fmla="*/ 390649 w 699345"/>
              <a:gd name="connsiteY9" fmla="*/ 35853 h 392378"/>
              <a:gd name="connsiteX10" fmla="*/ 298285 w 699345"/>
              <a:gd name="connsiteY10" fmla="*/ 29696 h 392378"/>
              <a:gd name="connsiteX0" fmla="*/ 310902 w 699647"/>
              <a:gd name="connsiteY0" fmla="*/ 24299 h 396218"/>
              <a:gd name="connsiteX1" fmla="*/ 73835 w 699647"/>
              <a:gd name="connsiteY1" fmla="*/ 21220 h 396218"/>
              <a:gd name="connsiteX2" fmla="*/ 15339 w 699647"/>
              <a:gd name="connsiteY2" fmla="*/ 239814 h 396218"/>
              <a:gd name="connsiteX3" fmla="*/ 323217 w 699647"/>
              <a:gd name="connsiteY3" fmla="*/ 350651 h 396218"/>
              <a:gd name="connsiteX4" fmla="*/ 652648 w 699647"/>
              <a:gd name="connsiteY4" fmla="*/ 390675 h 396218"/>
              <a:gd name="connsiteX5" fmla="*/ 692672 w 699647"/>
              <a:gd name="connsiteY5" fmla="*/ 236736 h 396218"/>
              <a:gd name="connsiteX6" fmla="*/ 606466 w 699647"/>
              <a:gd name="connsiteY6" fmla="*/ 110504 h 396218"/>
              <a:gd name="connsiteX7" fmla="*/ 390951 w 699647"/>
              <a:gd name="connsiteY7" fmla="*/ 39693 h 396218"/>
              <a:gd name="connsiteX8" fmla="*/ 390951 w 699647"/>
              <a:gd name="connsiteY8" fmla="*/ 39693 h 396218"/>
              <a:gd name="connsiteX9" fmla="*/ 390951 w 699647"/>
              <a:gd name="connsiteY9" fmla="*/ 39693 h 396218"/>
              <a:gd name="connsiteX10" fmla="*/ 310902 w 699647"/>
              <a:gd name="connsiteY10" fmla="*/ 24299 h 396218"/>
              <a:gd name="connsiteX0" fmla="*/ 310902 w 695841"/>
              <a:gd name="connsiteY0" fmla="*/ 24299 h 357772"/>
              <a:gd name="connsiteX1" fmla="*/ 73835 w 695841"/>
              <a:gd name="connsiteY1" fmla="*/ 21220 h 357772"/>
              <a:gd name="connsiteX2" fmla="*/ 15339 w 695841"/>
              <a:gd name="connsiteY2" fmla="*/ 239814 h 357772"/>
              <a:gd name="connsiteX3" fmla="*/ 323217 w 695841"/>
              <a:gd name="connsiteY3" fmla="*/ 350651 h 357772"/>
              <a:gd name="connsiteX4" fmla="*/ 505991 w 695841"/>
              <a:gd name="connsiteY4" fmla="*/ 334664 h 357772"/>
              <a:gd name="connsiteX5" fmla="*/ 692672 w 695841"/>
              <a:gd name="connsiteY5" fmla="*/ 236736 h 357772"/>
              <a:gd name="connsiteX6" fmla="*/ 606466 w 695841"/>
              <a:gd name="connsiteY6" fmla="*/ 110504 h 357772"/>
              <a:gd name="connsiteX7" fmla="*/ 390951 w 695841"/>
              <a:gd name="connsiteY7" fmla="*/ 39693 h 357772"/>
              <a:gd name="connsiteX8" fmla="*/ 390951 w 695841"/>
              <a:gd name="connsiteY8" fmla="*/ 39693 h 357772"/>
              <a:gd name="connsiteX9" fmla="*/ 390951 w 695841"/>
              <a:gd name="connsiteY9" fmla="*/ 39693 h 357772"/>
              <a:gd name="connsiteX10" fmla="*/ 310902 w 695841"/>
              <a:gd name="connsiteY10" fmla="*/ 24299 h 357772"/>
              <a:gd name="connsiteX0" fmla="*/ 310902 w 630674"/>
              <a:gd name="connsiteY0" fmla="*/ 24299 h 357840"/>
              <a:gd name="connsiteX1" fmla="*/ 73835 w 630674"/>
              <a:gd name="connsiteY1" fmla="*/ 21220 h 357840"/>
              <a:gd name="connsiteX2" fmla="*/ 15339 w 630674"/>
              <a:gd name="connsiteY2" fmla="*/ 239814 h 357840"/>
              <a:gd name="connsiteX3" fmla="*/ 323217 w 630674"/>
              <a:gd name="connsiteY3" fmla="*/ 350651 h 357840"/>
              <a:gd name="connsiteX4" fmla="*/ 505991 w 630674"/>
              <a:gd name="connsiteY4" fmla="*/ 334664 h 357840"/>
              <a:gd name="connsiteX5" fmla="*/ 614323 w 630674"/>
              <a:gd name="connsiteY5" fmla="*/ 234735 h 357840"/>
              <a:gd name="connsiteX6" fmla="*/ 606466 w 630674"/>
              <a:gd name="connsiteY6" fmla="*/ 110504 h 357840"/>
              <a:gd name="connsiteX7" fmla="*/ 390951 w 630674"/>
              <a:gd name="connsiteY7" fmla="*/ 39693 h 357840"/>
              <a:gd name="connsiteX8" fmla="*/ 390951 w 630674"/>
              <a:gd name="connsiteY8" fmla="*/ 39693 h 357840"/>
              <a:gd name="connsiteX9" fmla="*/ 390951 w 630674"/>
              <a:gd name="connsiteY9" fmla="*/ 39693 h 357840"/>
              <a:gd name="connsiteX10" fmla="*/ 310902 w 630674"/>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90951 w 617585"/>
              <a:gd name="connsiteY9" fmla="*/ 39693 h 357840"/>
              <a:gd name="connsiteX10" fmla="*/ 310902 w 617585"/>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10902 w 617585"/>
              <a:gd name="connsiteY9" fmla="*/ 24299 h 357840"/>
              <a:gd name="connsiteX0" fmla="*/ 310902 w 617585"/>
              <a:gd name="connsiteY0" fmla="*/ 91412 h 424953"/>
              <a:gd name="connsiteX1" fmla="*/ 73835 w 617585"/>
              <a:gd name="connsiteY1" fmla="*/ 88333 h 424953"/>
              <a:gd name="connsiteX2" fmla="*/ 15339 w 617585"/>
              <a:gd name="connsiteY2" fmla="*/ 306927 h 424953"/>
              <a:gd name="connsiteX3" fmla="*/ 323217 w 617585"/>
              <a:gd name="connsiteY3" fmla="*/ 417764 h 424953"/>
              <a:gd name="connsiteX4" fmla="*/ 505991 w 617585"/>
              <a:gd name="connsiteY4" fmla="*/ 401777 h 424953"/>
              <a:gd name="connsiteX5" fmla="*/ 614323 w 617585"/>
              <a:gd name="connsiteY5" fmla="*/ 301848 h 424953"/>
              <a:gd name="connsiteX6" fmla="*/ 571199 w 617585"/>
              <a:gd name="connsiteY6" fmla="*/ 194138 h 424953"/>
              <a:gd name="connsiteX7" fmla="*/ 390951 w 617585"/>
              <a:gd name="connsiteY7" fmla="*/ 106806 h 424953"/>
              <a:gd name="connsiteX8" fmla="*/ 387146 w 617585"/>
              <a:gd name="connsiteY8" fmla="*/ 0 h 424953"/>
              <a:gd name="connsiteX9" fmla="*/ 310902 w 617585"/>
              <a:gd name="connsiteY9" fmla="*/ 91412 h 424953"/>
              <a:gd name="connsiteX0" fmla="*/ 310902 w 617585"/>
              <a:gd name="connsiteY0" fmla="*/ 18932 h 352473"/>
              <a:gd name="connsiteX1" fmla="*/ 73835 w 617585"/>
              <a:gd name="connsiteY1" fmla="*/ 15853 h 352473"/>
              <a:gd name="connsiteX2" fmla="*/ 15339 w 617585"/>
              <a:gd name="connsiteY2" fmla="*/ 234447 h 352473"/>
              <a:gd name="connsiteX3" fmla="*/ 323217 w 617585"/>
              <a:gd name="connsiteY3" fmla="*/ 345284 h 352473"/>
              <a:gd name="connsiteX4" fmla="*/ 505991 w 617585"/>
              <a:gd name="connsiteY4" fmla="*/ 329297 h 352473"/>
              <a:gd name="connsiteX5" fmla="*/ 614323 w 617585"/>
              <a:gd name="connsiteY5" fmla="*/ 229368 h 352473"/>
              <a:gd name="connsiteX6" fmla="*/ 571199 w 617585"/>
              <a:gd name="connsiteY6" fmla="*/ 121658 h 352473"/>
              <a:gd name="connsiteX7" fmla="*/ 390951 w 617585"/>
              <a:gd name="connsiteY7" fmla="*/ 34326 h 352473"/>
              <a:gd name="connsiteX8" fmla="*/ 310902 w 617585"/>
              <a:gd name="connsiteY8" fmla="*/ 18932 h 352473"/>
              <a:gd name="connsiteX0" fmla="*/ 310902 w 617747"/>
              <a:gd name="connsiteY0" fmla="*/ 18932 h 352473"/>
              <a:gd name="connsiteX1" fmla="*/ 73835 w 617747"/>
              <a:gd name="connsiteY1" fmla="*/ 15853 h 352473"/>
              <a:gd name="connsiteX2" fmla="*/ 15339 w 617747"/>
              <a:gd name="connsiteY2" fmla="*/ 234447 h 352473"/>
              <a:gd name="connsiteX3" fmla="*/ 323217 w 617747"/>
              <a:gd name="connsiteY3" fmla="*/ 345284 h 352473"/>
              <a:gd name="connsiteX4" fmla="*/ 505991 w 617747"/>
              <a:gd name="connsiteY4" fmla="*/ 329297 h 352473"/>
              <a:gd name="connsiteX5" fmla="*/ 614323 w 617747"/>
              <a:gd name="connsiteY5" fmla="*/ 229368 h 352473"/>
              <a:gd name="connsiteX6" fmla="*/ 571199 w 617747"/>
              <a:gd name="connsiteY6" fmla="*/ 121658 h 352473"/>
              <a:gd name="connsiteX7" fmla="*/ 381355 w 617747"/>
              <a:gd name="connsiteY7" fmla="*/ 68925 h 352473"/>
              <a:gd name="connsiteX8" fmla="*/ 310902 w 617747"/>
              <a:gd name="connsiteY8" fmla="*/ 18932 h 352473"/>
              <a:gd name="connsiteX0" fmla="*/ 247651 w 616322"/>
              <a:gd name="connsiteY0" fmla="*/ 44538 h 344813"/>
              <a:gd name="connsiteX1" fmla="*/ 72410 w 616322"/>
              <a:gd name="connsiteY1" fmla="*/ 8193 h 344813"/>
              <a:gd name="connsiteX2" fmla="*/ 13914 w 616322"/>
              <a:gd name="connsiteY2" fmla="*/ 226787 h 344813"/>
              <a:gd name="connsiteX3" fmla="*/ 321792 w 616322"/>
              <a:gd name="connsiteY3" fmla="*/ 337624 h 344813"/>
              <a:gd name="connsiteX4" fmla="*/ 504566 w 616322"/>
              <a:gd name="connsiteY4" fmla="*/ 321637 h 344813"/>
              <a:gd name="connsiteX5" fmla="*/ 612898 w 616322"/>
              <a:gd name="connsiteY5" fmla="*/ 221708 h 344813"/>
              <a:gd name="connsiteX6" fmla="*/ 569774 w 616322"/>
              <a:gd name="connsiteY6" fmla="*/ 113998 h 344813"/>
              <a:gd name="connsiteX7" fmla="*/ 379930 w 616322"/>
              <a:gd name="connsiteY7" fmla="*/ 61265 h 344813"/>
              <a:gd name="connsiteX8" fmla="*/ 247651 w 616322"/>
              <a:gd name="connsiteY8" fmla="*/ 44538 h 344813"/>
              <a:gd name="connsiteX0" fmla="*/ 243690 w 612361"/>
              <a:gd name="connsiteY0" fmla="*/ 829 h 301104"/>
              <a:gd name="connsiteX1" fmla="*/ 90666 w 612361"/>
              <a:gd name="connsiteY1" fmla="*/ 32560 h 301104"/>
              <a:gd name="connsiteX2" fmla="*/ 9953 w 612361"/>
              <a:gd name="connsiteY2" fmla="*/ 183078 h 301104"/>
              <a:gd name="connsiteX3" fmla="*/ 317831 w 612361"/>
              <a:gd name="connsiteY3" fmla="*/ 293915 h 301104"/>
              <a:gd name="connsiteX4" fmla="*/ 500605 w 612361"/>
              <a:gd name="connsiteY4" fmla="*/ 277928 h 301104"/>
              <a:gd name="connsiteX5" fmla="*/ 608937 w 612361"/>
              <a:gd name="connsiteY5" fmla="*/ 177999 h 301104"/>
              <a:gd name="connsiteX6" fmla="*/ 565813 w 612361"/>
              <a:gd name="connsiteY6" fmla="*/ 70289 h 301104"/>
              <a:gd name="connsiteX7" fmla="*/ 375969 w 612361"/>
              <a:gd name="connsiteY7" fmla="*/ 17556 h 301104"/>
              <a:gd name="connsiteX8" fmla="*/ 243690 w 612361"/>
              <a:gd name="connsiteY8" fmla="*/ 829 h 301104"/>
              <a:gd name="connsiteX0" fmla="*/ 242590 w 611261"/>
              <a:gd name="connsiteY0" fmla="*/ 4672 h 304947"/>
              <a:gd name="connsiteX1" fmla="*/ 89566 w 611261"/>
              <a:gd name="connsiteY1" fmla="*/ 36403 h 304947"/>
              <a:gd name="connsiteX2" fmla="*/ 8853 w 611261"/>
              <a:gd name="connsiteY2" fmla="*/ 186921 h 304947"/>
              <a:gd name="connsiteX3" fmla="*/ 316731 w 611261"/>
              <a:gd name="connsiteY3" fmla="*/ 297758 h 304947"/>
              <a:gd name="connsiteX4" fmla="*/ 499505 w 611261"/>
              <a:gd name="connsiteY4" fmla="*/ 281771 h 304947"/>
              <a:gd name="connsiteX5" fmla="*/ 607837 w 611261"/>
              <a:gd name="connsiteY5" fmla="*/ 181842 h 304947"/>
              <a:gd name="connsiteX6" fmla="*/ 564713 w 611261"/>
              <a:gd name="connsiteY6" fmla="*/ 74132 h 304947"/>
              <a:gd name="connsiteX7" fmla="*/ 374869 w 611261"/>
              <a:gd name="connsiteY7" fmla="*/ 21399 h 304947"/>
              <a:gd name="connsiteX8" fmla="*/ 242590 w 611261"/>
              <a:gd name="connsiteY8" fmla="*/ 4672 h 304947"/>
              <a:gd name="connsiteX0" fmla="*/ 165840 w 534511"/>
              <a:gd name="connsiteY0" fmla="*/ 889 h 300810"/>
              <a:gd name="connsiteX1" fmla="*/ 12816 w 534511"/>
              <a:gd name="connsiteY1" fmla="*/ 32620 h 300810"/>
              <a:gd name="connsiteX2" fmla="*/ 34335 w 534511"/>
              <a:gd name="connsiteY2" fmla="*/ 187927 h 300810"/>
              <a:gd name="connsiteX3" fmla="*/ 239981 w 534511"/>
              <a:gd name="connsiteY3" fmla="*/ 293975 h 300810"/>
              <a:gd name="connsiteX4" fmla="*/ 422755 w 534511"/>
              <a:gd name="connsiteY4" fmla="*/ 277988 h 300810"/>
              <a:gd name="connsiteX5" fmla="*/ 531087 w 534511"/>
              <a:gd name="connsiteY5" fmla="*/ 178059 h 300810"/>
              <a:gd name="connsiteX6" fmla="*/ 487963 w 534511"/>
              <a:gd name="connsiteY6" fmla="*/ 70349 h 300810"/>
              <a:gd name="connsiteX7" fmla="*/ 298119 w 534511"/>
              <a:gd name="connsiteY7" fmla="*/ 17616 h 300810"/>
              <a:gd name="connsiteX8" fmla="*/ 165840 w 534511"/>
              <a:gd name="connsiteY8" fmla="*/ 889 h 300810"/>
              <a:gd name="connsiteX0" fmla="*/ 166705 w 535376"/>
              <a:gd name="connsiteY0" fmla="*/ 889 h 282035"/>
              <a:gd name="connsiteX1" fmla="*/ 13681 w 535376"/>
              <a:gd name="connsiteY1" fmla="*/ 32620 h 282035"/>
              <a:gd name="connsiteX2" fmla="*/ 35200 w 535376"/>
              <a:gd name="connsiteY2" fmla="*/ 187927 h 282035"/>
              <a:gd name="connsiteX3" fmla="*/ 259257 w 535376"/>
              <a:gd name="connsiteY3" fmla="*/ 255246 h 282035"/>
              <a:gd name="connsiteX4" fmla="*/ 423620 w 535376"/>
              <a:gd name="connsiteY4" fmla="*/ 277988 h 282035"/>
              <a:gd name="connsiteX5" fmla="*/ 531952 w 535376"/>
              <a:gd name="connsiteY5" fmla="*/ 178059 h 282035"/>
              <a:gd name="connsiteX6" fmla="*/ 488828 w 535376"/>
              <a:gd name="connsiteY6" fmla="*/ 70349 h 282035"/>
              <a:gd name="connsiteX7" fmla="*/ 298984 w 535376"/>
              <a:gd name="connsiteY7" fmla="*/ 17616 h 282035"/>
              <a:gd name="connsiteX8" fmla="*/ 166705 w 535376"/>
              <a:gd name="connsiteY8" fmla="*/ 889 h 282035"/>
              <a:gd name="connsiteX0" fmla="*/ 166705 w 535347"/>
              <a:gd name="connsiteY0" fmla="*/ 889 h 267748"/>
              <a:gd name="connsiteX1" fmla="*/ 13681 w 535347"/>
              <a:gd name="connsiteY1" fmla="*/ 32620 h 267748"/>
              <a:gd name="connsiteX2" fmla="*/ 35200 w 535347"/>
              <a:gd name="connsiteY2" fmla="*/ 187927 h 267748"/>
              <a:gd name="connsiteX3" fmla="*/ 259257 w 535347"/>
              <a:gd name="connsiteY3" fmla="*/ 255246 h 267748"/>
              <a:gd name="connsiteX4" fmla="*/ 424065 w 535347"/>
              <a:gd name="connsiteY4" fmla="*/ 260578 h 267748"/>
              <a:gd name="connsiteX5" fmla="*/ 531952 w 535347"/>
              <a:gd name="connsiteY5" fmla="*/ 178059 h 267748"/>
              <a:gd name="connsiteX6" fmla="*/ 488828 w 535347"/>
              <a:gd name="connsiteY6" fmla="*/ 70349 h 267748"/>
              <a:gd name="connsiteX7" fmla="*/ 298984 w 535347"/>
              <a:gd name="connsiteY7" fmla="*/ 17616 h 267748"/>
              <a:gd name="connsiteX8" fmla="*/ 166705 w 535347"/>
              <a:gd name="connsiteY8" fmla="*/ 889 h 267748"/>
              <a:gd name="connsiteX0" fmla="*/ 161036 w 529678"/>
              <a:gd name="connsiteY0" fmla="*/ 870 h 267729"/>
              <a:gd name="connsiteX1" fmla="*/ 16717 w 529678"/>
              <a:gd name="connsiteY1" fmla="*/ 32824 h 267729"/>
              <a:gd name="connsiteX2" fmla="*/ 29531 w 529678"/>
              <a:gd name="connsiteY2" fmla="*/ 187908 h 267729"/>
              <a:gd name="connsiteX3" fmla="*/ 253588 w 529678"/>
              <a:gd name="connsiteY3" fmla="*/ 255227 h 267729"/>
              <a:gd name="connsiteX4" fmla="*/ 418396 w 529678"/>
              <a:gd name="connsiteY4" fmla="*/ 260559 h 267729"/>
              <a:gd name="connsiteX5" fmla="*/ 526283 w 529678"/>
              <a:gd name="connsiteY5" fmla="*/ 178040 h 267729"/>
              <a:gd name="connsiteX6" fmla="*/ 483159 w 529678"/>
              <a:gd name="connsiteY6" fmla="*/ 70330 h 267729"/>
              <a:gd name="connsiteX7" fmla="*/ 293315 w 529678"/>
              <a:gd name="connsiteY7" fmla="*/ 17597 h 267729"/>
              <a:gd name="connsiteX8" fmla="*/ 161036 w 529678"/>
              <a:gd name="connsiteY8" fmla="*/ 870 h 267729"/>
              <a:gd name="connsiteX0" fmla="*/ 166436 w 535078"/>
              <a:gd name="connsiteY0" fmla="*/ 1266 h 268125"/>
              <a:gd name="connsiteX1" fmla="*/ 22117 w 535078"/>
              <a:gd name="connsiteY1" fmla="*/ 33220 h 268125"/>
              <a:gd name="connsiteX2" fmla="*/ 34931 w 535078"/>
              <a:gd name="connsiteY2" fmla="*/ 188304 h 268125"/>
              <a:gd name="connsiteX3" fmla="*/ 258988 w 535078"/>
              <a:gd name="connsiteY3" fmla="*/ 255623 h 268125"/>
              <a:gd name="connsiteX4" fmla="*/ 423796 w 535078"/>
              <a:gd name="connsiteY4" fmla="*/ 260955 h 268125"/>
              <a:gd name="connsiteX5" fmla="*/ 531683 w 535078"/>
              <a:gd name="connsiteY5" fmla="*/ 178436 h 268125"/>
              <a:gd name="connsiteX6" fmla="*/ 488559 w 535078"/>
              <a:gd name="connsiteY6" fmla="*/ 70726 h 268125"/>
              <a:gd name="connsiteX7" fmla="*/ 298715 w 535078"/>
              <a:gd name="connsiteY7" fmla="*/ 17993 h 268125"/>
              <a:gd name="connsiteX8" fmla="*/ 166436 w 535078"/>
              <a:gd name="connsiteY8" fmla="*/ 1266 h 268125"/>
              <a:gd name="connsiteX0" fmla="*/ 170091 w 538733"/>
              <a:gd name="connsiteY0" fmla="*/ 1266 h 268125"/>
              <a:gd name="connsiteX1" fmla="*/ 25772 w 538733"/>
              <a:gd name="connsiteY1" fmla="*/ 33220 h 268125"/>
              <a:gd name="connsiteX2" fmla="*/ 38586 w 538733"/>
              <a:gd name="connsiteY2" fmla="*/ 188304 h 268125"/>
              <a:gd name="connsiteX3" fmla="*/ 262643 w 538733"/>
              <a:gd name="connsiteY3" fmla="*/ 255623 h 268125"/>
              <a:gd name="connsiteX4" fmla="*/ 427451 w 538733"/>
              <a:gd name="connsiteY4" fmla="*/ 260955 h 268125"/>
              <a:gd name="connsiteX5" fmla="*/ 535338 w 538733"/>
              <a:gd name="connsiteY5" fmla="*/ 178436 h 268125"/>
              <a:gd name="connsiteX6" fmla="*/ 492214 w 538733"/>
              <a:gd name="connsiteY6" fmla="*/ 70726 h 268125"/>
              <a:gd name="connsiteX7" fmla="*/ 302370 w 538733"/>
              <a:gd name="connsiteY7" fmla="*/ 17993 h 268125"/>
              <a:gd name="connsiteX8" fmla="*/ 170091 w 538733"/>
              <a:gd name="connsiteY8" fmla="*/ 1266 h 26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733" h="268125">
                <a:moveTo>
                  <a:pt x="170091" y="1266"/>
                </a:moveTo>
                <a:cubicBezTo>
                  <a:pt x="117238" y="-1813"/>
                  <a:pt x="60858" y="-1973"/>
                  <a:pt x="25772" y="33220"/>
                </a:cubicBezTo>
                <a:cubicBezTo>
                  <a:pt x="-9314" y="68413"/>
                  <a:pt x="-11829" y="153137"/>
                  <a:pt x="38586" y="188304"/>
                </a:cubicBezTo>
                <a:cubicBezTo>
                  <a:pt x="89001" y="223471"/>
                  <a:pt x="197832" y="243515"/>
                  <a:pt x="262643" y="255623"/>
                </a:cubicBezTo>
                <a:cubicBezTo>
                  <a:pt x="327454" y="267732"/>
                  <a:pt x="382002" y="273819"/>
                  <a:pt x="427451" y="260955"/>
                </a:cubicBezTo>
                <a:cubicBezTo>
                  <a:pt x="472900" y="248091"/>
                  <a:pt x="524544" y="210141"/>
                  <a:pt x="535338" y="178436"/>
                </a:cubicBezTo>
                <a:cubicBezTo>
                  <a:pt x="546132" y="146731"/>
                  <a:pt x="531042" y="97466"/>
                  <a:pt x="492214" y="70726"/>
                </a:cubicBezTo>
                <a:cubicBezTo>
                  <a:pt x="453386" y="43986"/>
                  <a:pt x="356057" y="29570"/>
                  <a:pt x="302370" y="17993"/>
                </a:cubicBezTo>
                <a:cubicBezTo>
                  <a:pt x="248683" y="6416"/>
                  <a:pt x="222944" y="4345"/>
                  <a:pt x="170091" y="1266"/>
                </a:cubicBezTo>
                <a:close/>
              </a:path>
            </a:pathLst>
          </a:custGeom>
          <a:solidFill>
            <a:schemeClr val="bg1">
              <a:lumMod val="8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rot="18812210">
            <a:off x="8846999" y="3864187"/>
            <a:ext cx="538733" cy="268125"/>
          </a:xfrm>
          <a:custGeom>
            <a:avLst/>
            <a:gdLst>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10" fmla="*/ 298285 w 701584"/>
              <a:gd name="connsiteY10" fmla="*/ 29696 h 392378"/>
              <a:gd name="connsiteX0" fmla="*/ 298285 w 699345"/>
              <a:gd name="connsiteY0" fmla="*/ 29696 h 392378"/>
              <a:gd name="connsiteX1" fmla="*/ 73533 w 699345"/>
              <a:gd name="connsiteY1" fmla="*/ 17380 h 392378"/>
              <a:gd name="connsiteX2" fmla="*/ 15037 w 699345"/>
              <a:gd name="connsiteY2" fmla="*/ 235974 h 392378"/>
              <a:gd name="connsiteX3" fmla="*/ 322915 w 699345"/>
              <a:gd name="connsiteY3" fmla="*/ 346811 h 392378"/>
              <a:gd name="connsiteX4" fmla="*/ 652346 w 699345"/>
              <a:gd name="connsiteY4" fmla="*/ 386835 h 392378"/>
              <a:gd name="connsiteX5" fmla="*/ 692370 w 699345"/>
              <a:gd name="connsiteY5" fmla="*/ 232896 h 392378"/>
              <a:gd name="connsiteX6" fmla="*/ 606164 w 699345"/>
              <a:gd name="connsiteY6" fmla="*/ 106664 h 392378"/>
              <a:gd name="connsiteX7" fmla="*/ 390649 w 699345"/>
              <a:gd name="connsiteY7" fmla="*/ 35853 h 392378"/>
              <a:gd name="connsiteX8" fmla="*/ 390649 w 699345"/>
              <a:gd name="connsiteY8" fmla="*/ 35853 h 392378"/>
              <a:gd name="connsiteX9" fmla="*/ 390649 w 699345"/>
              <a:gd name="connsiteY9" fmla="*/ 35853 h 392378"/>
              <a:gd name="connsiteX10" fmla="*/ 298285 w 699345"/>
              <a:gd name="connsiteY10" fmla="*/ 29696 h 392378"/>
              <a:gd name="connsiteX0" fmla="*/ 310902 w 699647"/>
              <a:gd name="connsiteY0" fmla="*/ 24299 h 396218"/>
              <a:gd name="connsiteX1" fmla="*/ 73835 w 699647"/>
              <a:gd name="connsiteY1" fmla="*/ 21220 h 396218"/>
              <a:gd name="connsiteX2" fmla="*/ 15339 w 699647"/>
              <a:gd name="connsiteY2" fmla="*/ 239814 h 396218"/>
              <a:gd name="connsiteX3" fmla="*/ 323217 w 699647"/>
              <a:gd name="connsiteY3" fmla="*/ 350651 h 396218"/>
              <a:gd name="connsiteX4" fmla="*/ 652648 w 699647"/>
              <a:gd name="connsiteY4" fmla="*/ 390675 h 396218"/>
              <a:gd name="connsiteX5" fmla="*/ 692672 w 699647"/>
              <a:gd name="connsiteY5" fmla="*/ 236736 h 396218"/>
              <a:gd name="connsiteX6" fmla="*/ 606466 w 699647"/>
              <a:gd name="connsiteY6" fmla="*/ 110504 h 396218"/>
              <a:gd name="connsiteX7" fmla="*/ 390951 w 699647"/>
              <a:gd name="connsiteY7" fmla="*/ 39693 h 396218"/>
              <a:gd name="connsiteX8" fmla="*/ 390951 w 699647"/>
              <a:gd name="connsiteY8" fmla="*/ 39693 h 396218"/>
              <a:gd name="connsiteX9" fmla="*/ 390951 w 699647"/>
              <a:gd name="connsiteY9" fmla="*/ 39693 h 396218"/>
              <a:gd name="connsiteX10" fmla="*/ 310902 w 699647"/>
              <a:gd name="connsiteY10" fmla="*/ 24299 h 396218"/>
              <a:gd name="connsiteX0" fmla="*/ 310902 w 695841"/>
              <a:gd name="connsiteY0" fmla="*/ 24299 h 357772"/>
              <a:gd name="connsiteX1" fmla="*/ 73835 w 695841"/>
              <a:gd name="connsiteY1" fmla="*/ 21220 h 357772"/>
              <a:gd name="connsiteX2" fmla="*/ 15339 w 695841"/>
              <a:gd name="connsiteY2" fmla="*/ 239814 h 357772"/>
              <a:gd name="connsiteX3" fmla="*/ 323217 w 695841"/>
              <a:gd name="connsiteY3" fmla="*/ 350651 h 357772"/>
              <a:gd name="connsiteX4" fmla="*/ 505991 w 695841"/>
              <a:gd name="connsiteY4" fmla="*/ 334664 h 357772"/>
              <a:gd name="connsiteX5" fmla="*/ 692672 w 695841"/>
              <a:gd name="connsiteY5" fmla="*/ 236736 h 357772"/>
              <a:gd name="connsiteX6" fmla="*/ 606466 w 695841"/>
              <a:gd name="connsiteY6" fmla="*/ 110504 h 357772"/>
              <a:gd name="connsiteX7" fmla="*/ 390951 w 695841"/>
              <a:gd name="connsiteY7" fmla="*/ 39693 h 357772"/>
              <a:gd name="connsiteX8" fmla="*/ 390951 w 695841"/>
              <a:gd name="connsiteY8" fmla="*/ 39693 h 357772"/>
              <a:gd name="connsiteX9" fmla="*/ 390951 w 695841"/>
              <a:gd name="connsiteY9" fmla="*/ 39693 h 357772"/>
              <a:gd name="connsiteX10" fmla="*/ 310902 w 695841"/>
              <a:gd name="connsiteY10" fmla="*/ 24299 h 357772"/>
              <a:gd name="connsiteX0" fmla="*/ 310902 w 630674"/>
              <a:gd name="connsiteY0" fmla="*/ 24299 h 357840"/>
              <a:gd name="connsiteX1" fmla="*/ 73835 w 630674"/>
              <a:gd name="connsiteY1" fmla="*/ 21220 h 357840"/>
              <a:gd name="connsiteX2" fmla="*/ 15339 w 630674"/>
              <a:gd name="connsiteY2" fmla="*/ 239814 h 357840"/>
              <a:gd name="connsiteX3" fmla="*/ 323217 w 630674"/>
              <a:gd name="connsiteY3" fmla="*/ 350651 h 357840"/>
              <a:gd name="connsiteX4" fmla="*/ 505991 w 630674"/>
              <a:gd name="connsiteY4" fmla="*/ 334664 h 357840"/>
              <a:gd name="connsiteX5" fmla="*/ 614323 w 630674"/>
              <a:gd name="connsiteY5" fmla="*/ 234735 h 357840"/>
              <a:gd name="connsiteX6" fmla="*/ 606466 w 630674"/>
              <a:gd name="connsiteY6" fmla="*/ 110504 h 357840"/>
              <a:gd name="connsiteX7" fmla="*/ 390951 w 630674"/>
              <a:gd name="connsiteY7" fmla="*/ 39693 h 357840"/>
              <a:gd name="connsiteX8" fmla="*/ 390951 w 630674"/>
              <a:gd name="connsiteY8" fmla="*/ 39693 h 357840"/>
              <a:gd name="connsiteX9" fmla="*/ 390951 w 630674"/>
              <a:gd name="connsiteY9" fmla="*/ 39693 h 357840"/>
              <a:gd name="connsiteX10" fmla="*/ 310902 w 630674"/>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90951 w 617585"/>
              <a:gd name="connsiteY9" fmla="*/ 39693 h 357840"/>
              <a:gd name="connsiteX10" fmla="*/ 310902 w 617585"/>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10902 w 617585"/>
              <a:gd name="connsiteY9" fmla="*/ 24299 h 357840"/>
              <a:gd name="connsiteX0" fmla="*/ 310902 w 617585"/>
              <a:gd name="connsiteY0" fmla="*/ 91412 h 424953"/>
              <a:gd name="connsiteX1" fmla="*/ 73835 w 617585"/>
              <a:gd name="connsiteY1" fmla="*/ 88333 h 424953"/>
              <a:gd name="connsiteX2" fmla="*/ 15339 w 617585"/>
              <a:gd name="connsiteY2" fmla="*/ 306927 h 424953"/>
              <a:gd name="connsiteX3" fmla="*/ 323217 w 617585"/>
              <a:gd name="connsiteY3" fmla="*/ 417764 h 424953"/>
              <a:gd name="connsiteX4" fmla="*/ 505991 w 617585"/>
              <a:gd name="connsiteY4" fmla="*/ 401777 h 424953"/>
              <a:gd name="connsiteX5" fmla="*/ 614323 w 617585"/>
              <a:gd name="connsiteY5" fmla="*/ 301848 h 424953"/>
              <a:gd name="connsiteX6" fmla="*/ 571199 w 617585"/>
              <a:gd name="connsiteY6" fmla="*/ 194138 h 424953"/>
              <a:gd name="connsiteX7" fmla="*/ 390951 w 617585"/>
              <a:gd name="connsiteY7" fmla="*/ 106806 h 424953"/>
              <a:gd name="connsiteX8" fmla="*/ 387146 w 617585"/>
              <a:gd name="connsiteY8" fmla="*/ 0 h 424953"/>
              <a:gd name="connsiteX9" fmla="*/ 310902 w 617585"/>
              <a:gd name="connsiteY9" fmla="*/ 91412 h 424953"/>
              <a:gd name="connsiteX0" fmla="*/ 310902 w 617585"/>
              <a:gd name="connsiteY0" fmla="*/ 18932 h 352473"/>
              <a:gd name="connsiteX1" fmla="*/ 73835 w 617585"/>
              <a:gd name="connsiteY1" fmla="*/ 15853 h 352473"/>
              <a:gd name="connsiteX2" fmla="*/ 15339 w 617585"/>
              <a:gd name="connsiteY2" fmla="*/ 234447 h 352473"/>
              <a:gd name="connsiteX3" fmla="*/ 323217 w 617585"/>
              <a:gd name="connsiteY3" fmla="*/ 345284 h 352473"/>
              <a:gd name="connsiteX4" fmla="*/ 505991 w 617585"/>
              <a:gd name="connsiteY4" fmla="*/ 329297 h 352473"/>
              <a:gd name="connsiteX5" fmla="*/ 614323 w 617585"/>
              <a:gd name="connsiteY5" fmla="*/ 229368 h 352473"/>
              <a:gd name="connsiteX6" fmla="*/ 571199 w 617585"/>
              <a:gd name="connsiteY6" fmla="*/ 121658 h 352473"/>
              <a:gd name="connsiteX7" fmla="*/ 390951 w 617585"/>
              <a:gd name="connsiteY7" fmla="*/ 34326 h 352473"/>
              <a:gd name="connsiteX8" fmla="*/ 310902 w 617585"/>
              <a:gd name="connsiteY8" fmla="*/ 18932 h 352473"/>
              <a:gd name="connsiteX0" fmla="*/ 310902 w 617747"/>
              <a:gd name="connsiteY0" fmla="*/ 18932 h 352473"/>
              <a:gd name="connsiteX1" fmla="*/ 73835 w 617747"/>
              <a:gd name="connsiteY1" fmla="*/ 15853 h 352473"/>
              <a:gd name="connsiteX2" fmla="*/ 15339 w 617747"/>
              <a:gd name="connsiteY2" fmla="*/ 234447 h 352473"/>
              <a:gd name="connsiteX3" fmla="*/ 323217 w 617747"/>
              <a:gd name="connsiteY3" fmla="*/ 345284 h 352473"/>
              <a:gd name="connsiteX4" fmla="*/ 505991 w 617747"/>
              <a:gd name="connsiteY4" fmla="*/ 329297 h 352473"/>
              <a:gd name="connsiteX5" fmla="*/ 614323 w 617747"/>
              <a:gd name="connsiteY5" fmla="*/ 229368 h 352473"/>
              <a:gd name="connsiteX6" fmla="*/ 571199 w 617747"/>
              <a:gd name="connsiteY6" fmla="*/ 121658 h 352473"/>
              <a:gd name="connsiteX7" fmla="*/ 381355 w 617747"/>
              <a:gd name="connsiteY7" fmla="*/ 68925 h 352473"/>
              <a:gd name="connsiteX8" fmla="*/ 310902 w 617747"/>
              <a:gd name="connsiteY8" fmla="*/ 18932 h 352473"/>
              <a:gd name="connsiteX0" fmla="*/ 247651 w 616322"/>
              <a:gd name="connsiteY0" fmla="*/ 44538 h 344813"/>
              <a:gd name="connsiteX1" fmla="*/ 72410 w 616322"/>
              <a:gd name="connsiteY1" fmla="*/ 8193 h 344813"/>
              <a:gd name="connsiteX2" fmla="*/ 13914 w 616322"/>
              <a:gd name="connsiteY2" fmla="*/ 226787 h 344813"/>
              <a:gd name="connsiteX3" fmla="*/ 321792 w 616322"/>
              <a:gd name="connsiteY3" fmla="*/ 337624 h 344813"/>
              <a:gd name="connsiteX4" fmla="*/ 504566 w 616322"/>
              <a:gd name="connsiteY4" fmla="*/ 321637 h 344813"/>
              <a:gd name="connsiteX5" fmla="*/ 612898 w 616322"/>
              <a:gd name="connsiteY5" fmla="*/ 221708 h 344813"/>
              <a:gd name="connsiteX6" fmla="*/ 569774 w 616322"/>
              <a:gd name="connsiteY6" fmla="*/ 113998 h 344813"/>
              <a:gd name="connsiteX7" fmla="*/ 379930 w 616322"/>
              <a:gd name="connsiteY7" fmla="*/ 61265 h 344813"/>
              <a:gd name="connsiteX8" fmla="*/ 247651 w 616322"/>
              <a:gd name="connsiteY8" fmla="*/ 44538 h 344813"/>
              <a:gd name="connsiteX0" fmla="*/ 243690 w 612361"/>
              <a:gd name="connsiteY0" fmla="*/ 829 h 301104"/>
              <a:gd name="connsiteX1" fmla="*/ 90666 w 612361"/>
              <a:gd name="connsiteY1" fmla="*/ 32560 h 301104"/>
              <a:gd name="connsiteX2" fmla="*/ 9953 w 612361"/>
              <a:gd name="connsiteY2" fmla="*/ 183078 h 301104"/>
              <a:gd name="connsiteX3" fmla="*/ 317831 w 612361"/>
              <a:gd name="connsiteY3" fmla="*/ 293915 h 301104"/>
              <a:gd name="connsiteX4" fmla="*/ 500605 w 612361"/>
              <a:gd name="connsiteY4" fmla="*/ 277928 h 301104"/>
              <a:gd name="connsiteX5" fmla="*/ 608937 w 612361"/>
              <a:gd name="connsiteY5" fmla="*/ 177999 h 301104"/>
              <a:gd name="connsiteX6" fmla="*/ 565813 w 612361"/>
              <a:gd name="connsiteY6" fmla="*/ 70289 h 301104"/>
              <a:gd name="connsiteX7" fmla="*/ 375969 w 612361"/>
              <a:gd name="connsiteY7" fmla="*/ 17556 h 301104"/>
              <a:gd name="connsiteX8" fmla="*/ 243690 w 612361"/>
              <a:gd name="connsiteY8" fmla="*/ 829 h 301104"/>
              <a:gd name="connsiteX0" fmla="*/ 242590 w 611261"/>
              <a:gd name="connsiteY0" fmla="*/ 4672 h 304947"/>
              <a:gd name="connsiteX1" fmla="*/ 89566 w 611261"/>
              <a:gd name="connsiteY1" fmla="*/ 36403 h 304947"/>
              <a:gd name="connsiteX2" fmla="*/ 8853 w 611261"/>
              <a:gd name="connsiteY2" fmla="*/ 186921 h 304947"/>
              <a:gd name="connsiteX3" fmla="*/ 316731 w 611261"/>
              <a:gd name="connsiteY3" fmla="*/ 297758 h 304947"/>
              <a:gd name="connsiteX4" fmla="*/ 499505 w 611261"/>
              <a:gd name="connsiteY4" fmla="*/ 281771 h 304947"/>
              <a:gd name="connsiteX5" fmla="*/ 607837 w 611261"/>
              <a:gd name="connsiteY5" fmla="*/ 181842 h 304947"/>
              <a:gd name="connsiteX6" fmla="*/ 564713 w 611261"/>
              <a:gd name="connsiteY6" fmla="*/ 74132 h 304947"/>
              <a:gd name="connsiteX7" fmla="*/ 374869 w 611261"/>
              <a:gd name="connsiteY7" fmla="*/ 21399 h 304947"/>
              <a:gd name="connsiteX8" fmla="*/ 242590 w 611261"/>
              <a:gd name="connsiteY8" fmla="*/ 4672 h 304947"/>
              <a:gd name="connsiteX0" fmla="*/ 165840 w 534511"/>
              <a:gd name="connsiteY0" fmla="*/ 889 h 300810"/>
              <a:gd name="connsiteX1" fmla="*/ 12816 w 534511"/>
              <a:gd name="connsiteY1" fmla="*/ 32620 h 300810"/>
              <a:gd name="connsiteX2" fmla="*/ 34335 w 534511"/>
              <a:gd name="connsiteY2" fmla="*/ 187927 h 300810"/>
              <a:gd name="connsiteX3" fmla="*/ 239981 w 534511"/>
              <a:gd name="connsiteY3" fmla="*/ 293975 h 300810"/>
              <a:gd name="connsiteX4" fmla="*/ 422755 w 534511"/>
              <a:gd name="connsiteY4" fmla="*/ 277988 h 300810"/>
              <a:gd name="connsiteX5" fmla="*/ 531087 w 534511"/>
              <a:gd name="connsiteY5" fmla="*/ 178059 h 300810"/>
              <a:gd name="connsiteX6" fmla="*/ 487963 w 534511"/>
              <a:gd name="connsiteY6" fmla="*/ 70349 h 300810"/>
              <a:gd name="connsiteX7" fmla="*/ 298119 w 534511"/>
              <a:gd name="connsiteY7" fmla="*/ 17616 h 300810"/>
              <a:gd name="connsiteX8" fmla="*/ 165840 w 534511"/>
              <a:gd name="connsiteY8" fmla="*/ 889 h 300810"/>
              <a:gd name="connsiteX0" fmla="*/ 166705 w 535376"/>
              <a:gd name="connsiteY0" fmla="*/ 889 h 282035"/>
              <a:gd name="connsiteX1" fmla="*/ 13681 w 535376"/>
              <a:gd name="connsiteY1" fmla="*/ 32620 h 282035"/>
              <a:gd name="connsiteX2" fmla="*/ 35200 w 535376"/>
              <a:gd name="connsiteY2" fmla="*/ 187927 h 282035"/>
              <a:gd name="connsiteX3" fmla="*/ 259257 w 535376"/>
              <a:gd name="connsiteY3" fmla="*/ 255246 h 282035"/>
              <a:gd name="connsiteX4" fmla="*/ 423620 w 535376"/>
              <a:gd name="connsiteY4" fmla="*/ 277988 h 282035"/>
              <a:gd name="connsiteX5" fmla="*/ 531952 w 535376"/>
              <a:gd name="connsiteY5" fmla="*/ 178059 h 282035"/>
              <a:gd name="connsiteX6" fmla="*/ 488828 w 535376"/>
              <a:gd name="connsiteY6" fmla="*/ 70349 h 282035"/>
              <a:gd name="connsiteX7" fmla="*/ 298984 w 535376"/>
              <a:gd name="connsiteY7" fmla="*/ 17616 h 282035"/>
              <a:gd name="connsiteX8" fmla="*/ 166705 w 535376"/>
              <a:gd name="connsiteY8" fmla="*/ 889 h 282035"/>
              <a:gd name="connsiteX0" fmla="*/ 166705 w 535347"/>
              <a:gd name="connsiteY0" fmla="*/ 889 h 267748"/>
              <a:gd name="connsiteX1" fmla="*/ 13681 w 535347"/>
              <a:gd name="connsiteY1" fmla="*/ 32620 h 267748"/>
              <a:gd name="connsiteX2" fmla="*/ 35200 w 535347"/>
              <a:gd name="connsiteY2" fmla="*/ 187927 h 267748"/>
              <a:gd name="connsiteX3" fmla="*/ 259257 w 535347"/>
              <a:gd name="connsiteY3" fmla="*/ 255246 h 267748"/>
              <a:gd name="connsiteX4" fmla="*/ 424065 w 535347"/>
              <a:gd name="connsiteY4" fmla="*/ 260578 h 267748"/>
              <a:gd name="connsiteX5" fmla="*/ 531952 w 535347"/>
              <a:gd name="connsiteY5" fmla="*/ 178059 h 267748"/>
              <a:gd name="connsiteX6" fmla="*/ 488828 w 535347"/>
              <a:gd name="connsiteY6" fmla="*/ 70349 h 267748"/>
              <a:gd name="connsiteX7" fmla="*/ 298984 w 535347"/>
              <a:gd name="connsiteY7" fmla="*/ 17616 h 267748"/>
              <a:gd name="connsiteX8" fmla="*/ 166705 w 535347"/>
              <a:gd name="connsiteY8" fmla="*/ 889 h 267748"/>
              <a:gd name="connsiteX0" fmla="*/ 161036 w 529678"/>
              <a:gd name="connsiteY0" fmla="*/ 870 h 267729"/>
              <a:gd name="connsiteX1" fmla="*/ 16717 w 529678"/>
              <a:gd name="connsiteY1" fmla="*/ 32824 h 267729"/>
              <a:gd name="connsiteX2" fmla="*/ 29531 w 529678"/>
              <a:gd name="connsiteY2" fmla="*/ 187908 h 267729"/>
              <a:gd name="connsiteX3" fmla="*/ 253588 w 529678"/>
              <a:gd name="connsiteY3" fmla="*/ 255227 h 267729"/>
              <a:gd name="connsiteX4" fmla="*/ 418396 w 529678"/>
              <a:gd name="connsiteY4" fmla="*/ 260559 h 267729"/>
              <a:gd name="connsiteX5" fmla="*/ 526283 w 529678"/>
              <a:gd name="connsiteY5" fmla="*/ 178040 h 267729"/>
              <a:gd name="connsiteX6" fmla="*/ 483159 w 529678"/>
              <a:gd name="connsiteY6" fmla="*/ 70330 h 267729"/>
              <a:gd name="connsiteX7" fmla="*/ 293315 w 529678"/>
              <a:gd name="connsiteY7" fmla="*/ 17597 h 267729"/>
              <a:gd name="connsiteX8" fmla="*/ 161036 w 529678"/>
              <a:gd name="connsiteY8" fmla="*/ 870 h 267729"/>
              <a:gd name="connsiteX0" fmla="*/ 166436 w 535078"/>
              <a:gd name="connsiteY0" fmla="*/ 1266 h 268125"/>
              <a:gd name="connsiteX1" fmla="*/ 22117 w 535078"/>
              <a:gd name="connsiteY1" fmla="*/ 33220 h 268125"/>
              <a:gd name="connsiteX2" fmla="*/ 34931 w 535078"/>
              <a:gd name="connsiteY2" fmla="*/ 188304 h 268125"/>
              <a:gd name="connsiteX3" fmla="*/ 258988 w 535078"/>
              <a:gd name="connsiteY3" fmla="*/ 255623 h 268125"/>
              <a:gd name="connsiteX4" fmla="*/ 423796 w 535078"/>
              <a:gd name="connsiteY4" fmla="*/ 260955 h 268125"/>
              <a:gd name="connsiteX5" fmla="*/ 531683 w 535078"/>
              <a:gd name="connsiteY5" fmla="*/ 178436 h 268125"/>
              <a:gd name="connsiteX6" fmla="*/ 488559 w 535078"/>
              <a:gd name="connsiteY6" fmla="*/ 70726 h 268125"/>
              <a:gd name="connsiteX7" fmla="*/ 298715 w 535078"/>
              <a:gd name="connsiteY7" fmla="*/ 17993 h 268125"/>
              <a:gd name="connsiteX8" fmla="*/ 166436 w 535078"/>
              <a:gd name="connsiteY8" fmla="*/ 1266 h 268125"/>
              <a:gd name="connsiteX0" fmla="*/ 170091 w 538733"/>
              <a:gd name="connsiteY0" fmla="*/ 1266 h 268125"/>
              <a:gd name="connsiteX1" fmla="*/ 25772 w 538733"/>
              <a:gd name="connsiteY1" fmla="*/ 33220 h 268125"/>
              <a:gd name="connsiteX2" fmla="*/ 38586 w 538733"/>
              <a:gd name="connsiteY2" fmla="*/ 188304 h 268125"/>
              <a:gd name="connsiteX3" fmla="*/ 262643 w 538733"/>
              <a:gd name="connsiteY3" fmla="*/ 255623 h 268125"/>
              <a:gd name="connsiteX4" fmla="*/ 427451 w 538733"/>
              <a:gd name="connsiteY4" fmla="*/ 260955 h 268125"/>
              <a:gd name="connsiteX5" fmla="*/ 535338 w 538733"/>
              <a:gd name="connsiteY5" fmla="*/ 178436 h 268125"/>
              <a:gd name="connsiteX6" fmla="*/ 492214 w 538733"/>
              <a:gd name="connsiteY6" fmla="*/ 70726 h 268125"/>
              <a:gd name="connsiteX7" fmla="*/ 302370 w 538733"/>
              <a:gd name="connsiteY7" fmla="*/ 17993 h 268125"/>
              <a:gd name="connsiteX8" fmla="*/ 170091 w 538733"/>
              <a:gd name="connsiteY8" fmla="*/ 1266 h 26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733" h="268125">
                <a:moveTo>
                  <a:pt x="170091" y="1266"/>
                </a:moveTo>
                <a:cubicBezTo>
                  <a:pt x="117238" y="-1813"/>
                  <a:pt x="60858" y="-1973"/>
                  <a:pt x="25772" y="33220"/>
                </a:cubicBezTo>
                <a:cubicBezTo>
                  <a:pt x="-9314" y="68413"/>
                  <a:pt x="-11829" y="153137"/>
                  <a:pt x="38586" y="188304"/>
                </a:cubicBezTo>
                <a:cubicBezTo>
                  <a:pt x="89001" y="223471"/>
                  <a:pt x="197832" y="243515"/>
                  <a:pt x="262643" y="255623"/>
                </a:cubicBezTo>
                <a:cubicBezTo>
                  <a:pt x="327454" y="267732"/>
                  <a:pt x="382002" y="273819"/>
                  <a:pt x="427451" y="260955"/>
                </a:cubicBezTo>
                <a:cubicBezTo>
                  <a:pt x="472900" y="248091"/>
                  <a:pt x="524544" y="210141"/>
                  <a:pt x="535338" y="178436"/>
                </a:cubicBezTo>
                <a:cubicBezTo>
                  <a:pt x="546132" y="146731"/>
                  <a:pt x="531042" y="97466"/>
                  <a:pt x="492214" y="70726"/>
                </a:cubicBezTo>
                <a:cubicBezTo>
                  <a:pt x="453386" y="43986"/>
                  <a:pt x="356057" y="29570"/>
                  <a:pt x="302370" y="17993"/>
                </a:cubicBezTo>
                <a:cubicBezTo>
                  <a:pt x="248683" y="6416"/>
                  <a:pt x="222944" y="4345"/>
                  <a:pt x="170091" y="1266"/>
                </a:cubicBezTo>
                <a:close/>
              </a:path>
            </a:pathLst>
          </a:custGeom>
          <a:solidFill>
            <a:schemeClr val="bg1">
              <a:lumMod val="8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137"/>
          <p:cNvSpPr/>
          <p:nvPr/>
        </p:nvSpPr>
        <p:spPr>
          <a:xfrm rot="18812210">
            <a:off x="8156254" y="3150100"/>
            <a:ext cx="538733" cy="268125"/>
          </a:xfrm>
          <a:custGeom>
            <a:avLst/>
            <a:gdLst>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10" fmla="*/ 298285 w 701584"/>
              <a:gd name="connsiteY10" fmla="*/ 29696 h 392378"/>
              <a:gd name="connsiteX0" fmla="*/ 298285 w 699345"/>
              <a:gd name="connsiteY0" fmla="*/ 29696 h 392378"/>
              <a:gd name="connsiteX1" fmla="*/ 73533 w 699345"/>
              <a:gd name="connsiteY1" fmla="*/ 17380 h 392378"/>
              <a:gd name="connsiteX2" fmla="*/ 15037 w 699345"/>
              <a:gd name="connsiteY2" fmla="*/ 235974 h 392378"/>
              <a:gd name="connsiteX3" fmla="*/ 322915 w 699345"/>
              <a:gd name="connsiteY3" fmla="*/ 346811 h 392378"/>
              <a:gd name="connsiteX4" fmla="*/ 652346 w 699345"/>
              <a:gd name="connsiteY4" fmla="*/ 386835 h 392378"/>
              <a:gd name="connsiteX5" fmla="*/ 692370 w 699345"/>
              <a:gd name="connsiteY5" fmla="*/ 232896 h 392378"/>
              <a:gd name="connsiteX6" fmla="*/ 606164 w 699345"/>
              <a:gd name="connsiteY6" fmla="*/ 106664 h 392378"/>
              <a:gd name="connsiteX7" fmla="*/ 390649 w 699345"/>
              <a:gd name="connsiteY7" fmla="*/ 35853 h 392378"/>
              <a:gd name="connsiteX8" fmla="*/ 390649 w 699345"/>
              <a:gd name="connsiteY8" fmla="*/ 35853 h 392378"/>
              <a:gd name="connsiteX9" fmla="*/ 390649 w 699345"/>
              <a:gd name="connsiteY9" fmla="*/ 35853 h 392378"/>
              <a:gd name="connsiteX10" fmla="*/ 298285 w 699345"/>
              <a:gd name="connsiteY10" fmla="*/ 29696 h 392378"/>
              <a:gd name="connsiteX0" fmla="*/ 310902 w 699647"/>
              <a:gd name="connsiteY0" fmla="*/ 24299 h 396218"/>
              <a:gd name="connsiteX1" fmla="*/ 73835 w 699647"/>
              <a:gd name="connsiteY1" fmla="*/ 21220 h 396218"/>
              <a:gd name="connsiteX2" fmla="*/ 15339 w 699647"/>
              <a:gd name="connsiteY2" fmla="*/ 239814 h 396218"/>
              <a:gd name="connsiteX3" fmla="*/ 323217 w 699647"/>
              <a:gd name="connsiteY3" fmla="*/ 350651 h 396218"/>
              <a:gd name="connsiteX4" fmla="*/ 652648 w 699647"/>
              <a:gd name="connsiteY4" fmla="*/ 390675 h 396218"/>
              <a:gd name="connsiteX5" fmla="*/ 692672 w 699647"/>
              <a:gd name="connsiteY5" fmla="*/ 236736 h 396218"/>
              <a:gd name="connsiteX6" fmla="*/ 606466 w 699647"/>
              <a:gd name="connsiteY6" fmla="*/ 110504 h 396218"/>
              <a:gd name="connsiteX7" fmla="*/ 390951 w 699647"/>
              <a:gd name="connsiteY7" fmla="*/ 39693 h 396218"/>
              <a:gd name="connsiteX8" fmla="*/ 390951 w 699647"/>
              <a:gd name="connsiteY8" fmla="*/ 39693 h 396218"/>
              <a:gd name="connsiteX9" fmla="*/ 390951 w 699647"/>
              <a:gd name="connsiteY9" fmla="*/ 39693 h 396218"/>
              <a:gd name="connsiteX10" fmla="*/ 310902 w 699647"/>
              <a:gd name="connsiteY10" fmla="*/ 24299 h 396218"/>
              <a:gd name="connsiteX0" fmla="*/ 310902 w 695841"/>
              <a:gd name="connsiteY0" fmla="*/ 24299 h 357772"/>
              <a:gd name="connsiteX1" fmla="*/ 73835 w 695841"/>
              <a:gd name="connsiteY1" fmla="*/ 21220 h 357772"/>
              <a:gd name="connsiteX2" fmla="*/ 15339 w 695841"/>
              <a:gd name="connsiteY2" fmla="*/ 239814 h 357772"/>
              <a:gd name="connsiteX3" fmla="*/ 323217 w 695841"/>
              <a:gd name="connsiteY3" fmla="*/ 350651 h 357772"/>
              <a:gd name="connsiteX4" fmla="*/ 505991 w 695841"/>
              <a:gd name="connsiteY4" fmla="*/ 334664 h 357772"/>
              <a:gd name="connsiteX5" fmla="*/ 692672 w 695841"/>
              <a:gd name="connsiteY5" fmla="*/ 236736 h 357772"/>
              <a:gd name="connsiteX6" fmla="*/ 606466 w 695841"/>
              <a:gd name="connsiteY6" fmla="*/ 110504 h 357772"/>
              <a:gd name="connsiteX7" fmla="*/ 390951 w 695841"/>
              <a:gd name="connsiteY7" fmla="*/ 39693 h 357772"/>
              <a:gd name="connsiteX8" fmla="*/ 390951 w 695841"/>
              <a:gd name="connsiteY8" fmla="*/ 39693 h 357772"/>
              <a:gd name="connsiteX9" fmla="*/ 390951 w 695841"/>
              <a:gd name="connsiteY9" fmla="*/ 39693 h 357772"/>
              <a:gd name="connsiteX10" fmla="*/ 310902 w 695841"/>
              <a:gd name="connsiteY10" fmla="*/ 24299 h 357772"/>
              <a:gd name="connsiteX0" fmla="*/ 310902 w 630674"/>
              <a:gd name="connsiteY0" fmla="*/ 24299 h 357840"/>
              <a:gd name="connsiteX1" fmla="*/ 73835 w 630674"/>
              <a:gd name="connsiteY1" fmla="*/ 21220 h 357840"/>
              <a:gd name="connsiteX2" fmla="*/ 15339 w 630674"/>
              <a:gd name="connsiteY2" fmla="*/ 239814 h 357840"/>
              <a:gd name="connsiteX3" fmla="*/ 323217 w 630674"/>
              <a:gd name="connsiteY3" fmla="*/ 350651 h 357840"/>
              <a:gd name="connsiteX4" fmla="*/ 505991 w 630674"/>
              <a:gd name="connsiteY4" fmla="*/ 334664 h 357840"/>
              <a:gd name="connsiteX5" fmla="*/ 614323 w 630674"/>
              <a:gd name="connsiteY5" fmla="*/ 234735 h 357840"/>
              <a:gd name="connsiteX6" fmla="*/ 606466 w 630674"/>
              <a:gd name="connsiteY6" fmla="*/ 110504 h 357840"/>
              <a:gd name="connsiteX7" fmla="*/ 390951 w 630674"/>
              <a:gd name="connsiteY7" fmla="*/ 39693 h 357840"/>
              <a:gd name="connsiteX8" fmla="*/ 390951 w 630674"/>
              <a:gd name="connsiteY8" fmla="*/ 39693 h 357840"/>
              <a:gd name="connsiteX9" fmla="*/ 390951 w 630674"/>
              <a:gd name="connsiteY9" fmla="*/ 39693 h 357840"/>
              <a:gd name="connsiteX10" fmla="*/ 310902 w 630674"/>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90951 w 617585"/>
              <a:gd name="connsiteY9" fmla="*/ 39693 h 357840"/>
              <a:gd name="connsiteX10" fmla="*/ 310902 w 617585"/>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10902 w 617585"/>
              <a:gd name="connsiteY9" fmla="*/ 24299 h 357840"/>
              <a:gd name="connsiteX0" fmla="*/ 310902 w 617585"/>
              <a:gd name="connsiteY0" fmla="*/ 91412 h 424953"/>
              <a:gd name="connsiteX1" fmla="*/ 73835 w 617585"/>
              <a:gd name="connsiteY1" fmla="*/ 88333 h 424953"/>
              <a:gd name="connsiteX2" fmla="*/ 15339 w 617585"/>
              <a:gd name="connsiteY2" fmla="*/ 306927 h 424953"/>
              <a:gd name="connsiteX3" fmla="*/ 323217 w 617585"/>
              <a:gd name="connsiteY3" fmla="*/ 417764 h 424953"/>
              <a:gd name="connsiteX4" fmla="*/ 505991 w 617585"/>
              <a:gd name="connsiteY4" fmla="*/ 401777 h 424953"/>
              <a:gd name="connsiteX5" fmla="*/ 614323 w 617585"/>
              <a:gd name="connsiteY5" fmla="*/ 301848 h 424953"/>
              <a:gd name="connsiteX6" fmla="*/ 571199 w 617585"/>
              <a:gd name="connsiteY6" fmla="*/ 194138 h 424953"/>
              <a:gd name="connsiteX7" fmla="*/ 390951 w 617585"/>
              <a:gd name="connsiteY7" fmla="*/ 106806 h 424953"/>
              <a:gd name="connsiteX8" fmla="*/ 387146 w 617585"/>
              <a:gd name="connsiteY8" fmla="*/ 0 h 424953"/>
              <a:gd name="connsiteX9" fmla="*/ 310902 w 617585"/>
              <a:gd name="connsiteY9" fmla="*/ 91412 h 424953"/>
              <a:gd name="connsiteX0" fmla="*/ 310902 w 617585"/>
              <a:gd name="connsiteY0" fmla="*/ 18932 h 352473"/>
              <a:gd name="connsiteX1" fmla="*/ 73835 w 617585"/>
              <a:gd name="connsiteY1" fmla="*/ 15853 h 352473"/>
              <a:gd name="connsiteX2" fmla="*/ 15339 w 617585"/>
              <a:gd name="connsiteY2" fmla="*/ 234447 h 352473"/>
              <a:gd name="connsiteX3" fmla="*/ 323217 w 617585"/>
              <a:gd name="connsiteY3" fmla="*/ 345284 h 352473"/>
              <a:gd name="connsiteX4" fmla="*/ 505991 w 617585"/>
              <a:gd name="connsiteY4" fmla="*/ 329297 h 352473"/>
              <a:gd name="connsiteX5" fmla="*/ 614323 w 617585"/>
              <a:gd name="connsiteY5" fmla="*/ 229368 h 352473"/>
              <a:gd name="connsiteX6" fmla="*/ 571199 w 617585"/>
              <a:gd name="connsiteY6" fmla="*/ 121658 h 352473"/>
              <a:gd name="connsiteX7" fmla="*/ 390951 w 617585"/>
              <a:gd name="connsiteY7" fmla="*/ 34326 h 352473"/>
              <a:gd name="connsiteX8" fmla="*/ 310902 w 617585"/>
              <a:gd name="connsiteY8" fmla="*/ 18932 h 352473"/>
              <a:gd name="connsiteX0" fmla="*/ 310902 w 617747"/>
              <a:gd name="connsiteY0" fmla="*/ 18932 h 352473"/>
              <a:gd name="connsiteX1" fmla="*/ 73835 w 617747"/>
              <a:gd name="connsiteY1" fmla="*/ 15853 h 352473"/>
              <a:gd name="connsiteX2" fmla="*/ 15339 w 617747"/>
              <a:gd name="connsiteY2" fmla="*/ 234447 h 352473"/>
              <a:gd name="connsiteX3" fmla="*/ 323217 w 617747"/>
              <a:gd name="connsiteY3" fmla="*/ 345284 h 352473"/>
              <a:gd name="connsiteX4" fmla="*/ 505991 w 617747"/>
              <a:gd name="connsiteY4" fmla="*/ 329297 h 352473"/>
              <a:gd name="connsiteX5" fmla="*/ 614323 w 617747"/>
              <a:gd name="connsiteY5" fmla="*/ 229368 h 352473"/>
              <a:gd name="connsiteX6" fmla="*/ 571199 w 617747"/>
              <a:gd name="connsiteY6" fmla="*/ 121658 h 352473"/>
              <a:gd name="connsiteX7" fmla="*/ 381355 w 617747"/>
              <a:gd name="connsiteY7" fmla="*/ 68925 h 352473"/>
              <a:gd name="connsiteX8" fmla="*/ 310902 w 617747"/>
              <a:gd name="connsiteY8" fmla="*/ 18932 h 352473"/>
              <a:gd name="connsiteX0" fmla="*/ 247651 w 616322"/>
              <a:gd name="connsiteY0" fmla="*/ 44538 h 344813"/>
              <a:gd name="connsiteX1" fmla="*/ 72410 w 616322"/>
              <a:gd name="connsiteY1" fmla="*/ 8193 h 344813"/>
              <a:gd name="connsiteX2" fmla="*/ 13914 w 616322"/>
              <a:gd name="connsiteY2" fmla="*/ 226787 h 344813"/>
              <a:gd name="connsiteX3" fmla="*/ 321792 w 616322"/>
              <a:gd name="connsiteY3" fmla="*/ 337624 h 344813"/>
              <a:gd name="connsiteX4" fmla="*/ 504566 w 616322"/>
              <a:gd name="connsiteY4" fmla="*/ 321637 h 344813"/>
              <a:gd name="connsiteX5" fmla="*/ 612898 w 616322"/>
              <a:gd name="connsiteY5" fmla="*/ 221708 h 344813"/>
              <a:gd name="connsiteX6" fmla="*/ 569774 w 616322"/>
              <a:gd name="connsiteY6" fmla="*/ 113998 h 344813"/>
              <a:gd name="connsiteX7" fmla="*/ 379930 w 616322"/>
              <a:gd name="connsiteY7" fmla="*/ 61265 h 344813"/>
              <a:gd name="connsiteX8" fmla="*/ 247651 w 616322"/>
              <a:gd name="connsiteY8" fmla="*/ 44538 h 344813"/>
              <a:gd name="connsiteX0" fmla="*/ 243690 w 612361"/>
              <a:gd name="connsiteY0" fmla="*/ 829 h 301104"/>
              <a:gd name="connsiteX1" fmla="*/ 90666 w 612361"/>
              <a:gd name="connsiteY1" fmla="*/ 32560 h 301104"/>
              <a:gd name="connsiteX2" fmla="*/ 9953 w 612361"/>
              <a:gd name="connsiteY2" fmla="*/ 183078 h 301104"/>
              <a:gd name="connsiteX3" fmla="*/ 317831 w 612361"/>
              <a:gd name="connsiteY3" fmla="*/ 293915 h 301104"/>
              <a:gd name="connsiteX4" fmla="*/ 500605 w 612361"/>
              <a:gd name="connsiteY4" fmla="*/ 277928 h 301104"/>
              <a:gd name="connsiteX5" fmla="*/ 608937 w 612361"/>
              <a:gd name="connsiteY5" fmla="*/ 177999 h 301104"/>
              <a:gd name="connsiteX6" fmla="*/ 565813 w 612361"/>
              <a:gd name="connsiteY6" fmla="*/ 70289 h 301104"/>
              <a:gd name="connsiteX7" fmla="*/ 375969 w 612361"/>
              <a:gd name="connsiteY7" fmla="*/ 17556 h 301104"/>
              <a:gd name="connsiteX8" fmla="*/ 243690 w 612361"/>
              <a:gd name="connsiteY8" fmla="*/ 829 h 301104"/>
              <a:gd name="connsiteX0" fmla="*/ 242590 w 611261"/>
              <a:gd name="connsiteY0" fmla="*/ 4672 h 304947"/>
              <a:gd name="connsiteX1" fmla="*/ 89566 w 611261"/>
              <a:gd name="connsiteY1" fmla="*/ 36403 h 304947"/>
              <a:gd name="connsiteX2" fmla="*/ 8853 w 611261"/>
              <a:gd name="connsiteY2" fmla="*/ 186921 h 304947"/>
              <a:gd name="connsiteX3" fmla="*/ 316731 w 611261"/>
              <a:gd name="connsiteY3" fmla="*/ 297758 h 304947"/>
              <a:gd name="connsiteX4" fmla="*/ 499505 w 611261"/>
              <a:gd name="connsiteY4" fmla="*/ 281771 h 304947"/>
              <a:gd name="connsiteX5" fmla="*/ 607837 w 611261"/>
              <a:gd name="connsiteY5" fmla="*/ 181842 h 304947"/>
              <a:gd name="connsiteX6" fmla="*/ 564713 w 611261"/>
              <a:gd name="connsiteY6" fmla="*/ 74132 h 304947"/>
              <a:gd name="connsiteX7" fmla="*/ 374869 w 611261"/>
              <a:gd name="connsiteY7" fmla="*/ 21399 h 304947"/>
              <a:gd name="connsiteX8" fmla="*/ 242590 w 611261"/>
              <a:gd name="connsiteY8" fmla="*/ 4672 h 304947"/>
              <a:gd name="connsiteX0" fmla="*/ 165840 w 534511"/>
              <a:gd name="connsiteY0" fmla="*/ 889 h 300810"/>
              <a:gd name="connsiteX1" fmla="*/ 12816 w 534511"/>
              <a:gd name="connsiteY1" fmla="*/ 32620 h 300810"/>
              <a:gd name="connsiteX2" fmla="*/ 34335 w 534511"/>
              <a:gd name="connsiteY2" fmla="*/ 187927 h 300810"/>
              <a:gd name="connsiteX3" fmla="*/ 239981 w 534511"/>
              <a:gd name="connsiteY3" fmla="*/ 293975 h 300810"/>
              <a:gd name="connsiteX4" fmla="*/ 422755 w 534511"/>
              <a:gd name="connsiteY4" fmla="*/ 277988 h 300810"/>
              <a:gd name="connsiteX5" fmla="*/ 531087 w 534511"/>
              <a:gd name="connsiteY5" fmla="*/ 178059 h 300810"/>
              <a:gd name="connsiteX6" fmla="*/ 487963 w 534511"/>
              <a:gd name="connsiteY6" fmla="*/ 70349 h 300810"/>
              <a:gd name="connsiteX7" fmla="*/ 298119 w 534511"/>
              <a:gd name="connsiteY7" fmla="*/ 17616 h 300810"/>
              <a:gd name="connsiteX8" fmla="*/ 165840 w 534511"/>
              <a:gd name="connsiteY8" fmla="*/ 889 h 300810"/>
              <a:gd name="connsiteX0" fmla="*/ 166705 w 535376"/>
              <a:gd name="connsiteY0" fmla="*/ 889 h 282035"/>
              <a:gd name="connsiteX1" fmla="*/ 13681 w 535376"/>
              <a:gd name="connsiteY1" fmla="*/ 32620 h 282035"/>
              <a:gd name="connsiteX2" fmla="*/ 35200 w 535376"/>
              <a:gd name="connsiteY2" fmla="*/ 187927 h 282035"/>
              <a:gd name="connsiteX3" fmla="*/ 259257 w 535376"/>
              <a:gd name="connsiteY3" fmla="*/ 255246 h 282035"/>
              <a:gd name="connsiteX4" fmla="*/ 423620 w 535376"/>
              <a:gd name="connsiteY4" fmla="*/ 277988 h 282035"/>
              <a:gd name="connsiteX5" fmla="*/ 531952 w 535376"/>
              <a:gd name="connsiteY5" fmla="*/ 178059 h 282035"/>
              <a:gd name="connsiteX6" fmla="*/ 488828 w 535376"/>
              <a:gd name="connsiteY6" fmla="*/ 70349 h 282035"/>
              <a:gd name="connsiteX7" fmla="*/ 298984 w 535376"/>
              <a:gd name="connsiteY7" fmla="*/ 17616 h 282035"/>
              <a:gd name="connsiteX8" fmla="*/ 166705 w 535376"/>
              <a:gd name="connsiteY8" fmla="*/ 889 h 282035"/>
              <a:gd name="connsiteX0" fmla="*/ 166705 w 535347"/>
              <a:gd name="connsiteY0" fmla="*/ 889 h 267748"/>
              <a:gd name="connsiteX1" fmla="*/ 13681 w 535347"/>
              <a:gd name="connsiteY1" fmla="*/ 32620 h 267748"/>
              <a:gd name="connsiteX2" fmla="*/ 35200 w 535347"/>
              <a:gd name="connsiteY2" fmla="*/ 187927 h 267748"/>
              <a:gd name="connsiteX3" fmla="*/ 259257 w 535347"/>
              <a:gd name="connsiteY3" fmla="*/ 255246 h 267748"/>
              <a:gd name="connsiteX4" fmla="*/ 424065 w 535347"/>
              <a:gd name="connsiteY4" fmla="*/ 260578 h 267748"/>
              <a:gd name="connsiteX5" fmla="*/ 531952 w 535347"/>
              <a:gd name="connsiteY5" fmla="*/ 178059 h 267748"/>
              <a:gd name="connsiteX6" fmla="*/ 488828 w 535347"/>
              <a:gd name="connsiteY6" fmla="*/ 70349 h 267748"/>
              <a:gd name="connsiteX7" fmla="*/ 298984 w 535347"/>
              <a:gd name="connsiteY7" fmla="*/ 17616 h 267748"/>
              <a:gd name="connsiteX8" fmla="*/ 166705 w 535347"/>
              <a:gd name="connsiteY8" fmla="*/ 889 h 267748"/>
              <a:gd name="connsiteX0" fmla="*/ 161036 w 529678"/>
              <a:gd name="connsiteY0" fmla="*/ 870 h 267729"/>
              <a:gd name="connsiteX1" fmla="*/ 16717 w 529678"/>
              <a:gd name="connsiteY1" fmla="*/ 32824 h 267729"/>
              <a:gd name="connsiteX2" fmla="*/ 29531 w 529678"/>
              <a:gd name="connsiteY2" fmla="*/ 187908 h 267729"/>
              <a:gd name="connsiteX3" fmla="*/ 253588 w 529678"/>
              <a:gd name="connsiteY3" fmla="*/ 255227 h 267729"/>
              <a:gd name="connsiteX4" fmla="*/ 418396 w 529678"/>
              <a:gd name="connsiteY4" fmla="*/ 260559 h 267729"/>
              <a:gd name="connsiteX5" fmla="*/ 526283 w 529678"/>
              <a:gd name="connsiteY5" fmla="*/ 178040 h 267729"/>
              <a:gd name="connsiteX6" fmla="*/ 483159 w 529678"/>
              <a:gd name="connsiteY6" fmla="*/ 70330 h 267729"/>
              <a:gd name="connsiteX7" fmla="*/ 293315 w 529678"/>
              <a:gd name="connsiteY7" fmla="*/ 17597 h 267729"/>
              <a:gd name="connsiteX8" fmla="*/ 161036 w 529678"/>
              <a:gd name="connsiteY8" fmla="*/ 870 h 267729"/>
              <a:gd name="connsiteX0" fmla="*/ 166436 w 535078"/>
              <a:gd name="connsiteY0" fmla="*/ 1266 h 268125"/>
              <a:gd name="connsiteX1" fmla="*/ 22117 w 535078"/>
              <a:gd name="connsiteY1" fmla="*/ 33220 h 268125"/>
              <a:gd name="connsiteX2" fmla="*/ 34931 w 535078"/>
              <a:gd name="connsiteY2" fmla="*/ 188304 h 268125"/>
              <a:gd name="connsiteX3" fmla="*/ 258988 w 535078"/>
              <a:gd name="connsiteY3" fmla="*/ 255623 h 268125"/>
              <a:gd name="connsiteX4" fmla="*/ 423796 w 535078"/>
              <a:gd name="connsiteY4" fmla="*/ 260955 h 268125"/>
              <a:gd name="connsiteX5" fmla="*/ 531683 w 535078"/>
              <a:gd name="connsiteY5" fmla="*/ 178436 h 268125"/>
              <a:gd name="connsiteX6" fmla="*/ 488559 w 535078"/>
              <a:gd name="connsiteY6" fmla="*/ 70726 h 268125"/>
              <a:gd name="connsiteX7" fmla="*/ 298715 w 535078"/>
              <a:gd name="connsiteY7" fmla="*/ 17993 h 268125"/>
              <a:gd name="connsiteX8" fmla="*/ 166436 w 535078"/>
              <a:gd name="connsiteY8" fmla="*/ 1266 h 268125"/>
              <a:gd name="connsiteX0" fmla="*/ 170091 w 538733"/>
              <a:gd name="connsiteY0" fmla="*/ 1266 h 268125"/>
              <a:gd name="connsiteX1" fmla="*/ 25772 w 538733"/>
              <a:gd name="connsiteY1" fmla="*/ 33220 h 268125"/>
              <a:gd name="connsiteX2" fmla="*/ 38586 w 538733"/>
              <a:gd name="connsiteY2" fmla="*/ 188304 h 268125"/>
              <a:gd name="connsiteX3" fmla="*/ 262643 w 538733"/>
              <a:gd name="connsiteY3" fmla="*/ 255623 h 268125"/>
              <a:gd name="connsiteX4" fmla="*/ 427451 w 538733"/>
              <a:gd name="connsiteY4" fmla="*/ 260955 h 268125"/>
              <a:gd name="connsiteX5" fmla="*/ 535338 w 538733"/>
              <a:gd name="connsiteY5" fmla="*/ 178436 h 268125"/>
              <a:gd name="connsiteX6" fmla="*/ 492214 w 538733"/>
              <a:gd name="connsiteY6" fmla="*/ 70726 h 268125"/>
              <a:gd name="connsiteX7" fmla="*/ 302370 w 538733"/>
              <a:gd name="connsiteY7" fmla="*/ 17993 h 268125"/>
              <a:gd name="connsiteX8" fmla="*/ 170091 w 538733"/>
              <a:gd name="connsiteY8" fmla="*/ 1266 h 26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733" h="268125">
                <a:moveTo>
                  <a:pt x="170091" y="1266"/>
                </a:moveTo>
                <a:cubicBezTo>
                  <a:pt x="117238" y="-1813"/>
                  <a:pt x="60858" y="-1973"/>
                  <a:pt x="25772" y="33220"/>
                </a:cubicBezTo>
                <a:cubicBezTo>
                  <a:pt x="-9314" y="68413"/>
                  <a:pt x="-11829" y="153137"/>
                  <a:pt x="38586" y="188304"/>
                </a:cubicBezTo>
                <a:cubicBezTo>
                  <a:pt x="89001" y="223471"/>
                  <a:pt x="197832" y="243515"/>
                  <a:pt x="262643" y="255623"/>
                </a:cubicBezTo>
                <a:cubicBezTo>
                  <a:pt x="327454" y="267732"/>
                  <a:pt x="382002" y="273819"/>
                  <a:pt x="427451" y="260955"/>
                </a:cubicBezTo>
                <a:cubicBezTo>
                  <a:pt x="472900" y="248091"/>
                  <a:pt x="524544" y="210141"/>
                  <a:pt x="535338" y="178436"/>
                </a:cubicBezTo>
                <a:cubicBezTo>
                  <a:pt x="546132" y="146731"/>
                  <a:pt x="531042" y="97466"/>
                  <a:pt x="492214" y="70726"/>
                </a:cubicBezTo>
                <a:cubicBezTo>
                  <a:pt x="453386" y="43986"/>
                  <a:pt x="356057" y="29570"/>
                  <a:pt x="302370" y="17993"/>
                </a:cubicBezTo>
                <a:cubicBezTo>
                  <a:pt x="248683" y="6416"/>
                  <a:pt x="222944" y="4345"/>
                  <a:pt x="170091" y="1266"/>
                </a:cubicBezTo>
                <a:close/>
              </a:path>
            </a:pathLst>
          </a:custGeom>
          <a:solidFill>
            <a:schemeClr val="bg1">
              <a:lumMod val="8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smtClean="0"/>
              <a:t>Interaction Record</a:t>
            </a:r>
            <a:endParaRPr lang="en-US" sz="1600" dirty="0"/>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smtClean="0"/>
              <a:t>Interaction Experiment</a:t>
            </a:r>
            <a:endParaRPr lang="en-US" sz="1600" dirty="0"/>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smtClean="0"/>
              <a:t>Participant List</a:t>
            </a:r>
            <a:endParaRPr lang="en-US" sz="1600" dirty="0"/>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smtClean="0"/>
              <a:t>2</a:t>
            </a:r>
            <a:endParaRPr lang="en-US" dirty="0"/>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smtClean="0"/>
              <a:t>1</a:t>
            </a:r>
            <a:endParaRPr lang="en-US" sz="1600" dirty="0"/>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smtClean="0"/>
              <a:t>N</a:t>
            </a:r>
            <a:endParaRPr lang="en-US" sz="1600" dirty="0"/>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smtClean="0">
                <a:latin typeface="Arial Narrow" panose="020B0606020202030204" pitchFamily="34" charset="0"/>
              </a:rPr>
              <a:t>Molecule Type:   	Protein (MI:0326)</a:t>
            </a:r>
          </a:p>
          <a:p>
            <a:pPr>
              <a:tabLst>
                <a:tab pos="1255713" algn="l"/>
              </a:tabLst>
            </a:pPr>
            <a:r>
              <a:rPr lang="en-US" sz="1200" dirty="0" smtClean="0">
                <a:latin typeface="Arial Narrow" panose="020B0606020202030204" pitchFamily="34" charset="0"/>
              </a:rPr>
              <a:t>Molecule Name: 	Cellular  tumor antigen p53</a:t>
            </a:r>
          </a:p>
          <a:p>
            <a:pPr>
              <a:tabLst>
                <a:tab pos="1255713" algn="l"/>
              </a:tabLst>
            </a:pPr>
            <a:r>
              <a:rPr lang="en-US" sz="1200" dirty="0" smtClean="0">
                <a:latin typeface="Arial Narrow" panose="020B0606020202030204" pitchFamily="34" charset="0"/>
              </a:rPr>
              <a:t>Molecule Symbol:	p53</a:t>
            </a:r>
          </a:p>
          <a:p>
            <a:pPr>
              <a:tabLst>
                <a:tab pos="1255713" algn="l"/>
              </a:tabLst>
            </a:pPr>
            <a:r>
              <a:rPr lang="en-US" sz="1200" dirty="0" smtClean="0">
                <a:latin typeface="Arial Narrow" panose="020B0606020202030204" pitchFamily="34" charset="0"/>
              </a:rPr>
              <a:t>Species of Origin:	Human (Taxid:9606)</a:t>
            </a:r>
          </a:p>
          <a:p>
            <a:pPr>
              <a:tabLst>
                <a:tab pos="1255713" algn="l"/>
              </a:tabLst>
            </a:pPr>
            <a:r>
              <a:rPr lang="en-US" sz="1200" dirty="0" smtClean="0">
                <a:latin typeface="Arial Narrow" panose="020B0606020202030204" pitchFamily="34" charset="0"/>
              </a:rPr>
              <a:t>Cross-reference(s):	P04637-1 (</a:t>
            </a:r>
            <a:r>
              <a:rPr lang="en-US" sz="1200" dirty="0" err="1" smtClean="0">
                <a:latin typeface="Arial Narrow" panose="020B0606020202030204" pitchFamily="34" charset="0"/>
              </a:rPr>
              <a:t>UniProtKB</a:t>
            </a:r>
            <a:r>
              <a:rPr lang="en-US" sz="1200" dirty="0" smtClean="0">
                <a:latin typeface="Arial Narrow" panose="020B0606020202030204" pitchFamily="34" charset="0"/>
              </a:rPr>
              <a:t>),  NP_00537, (RefSeq), …</a:t>
            </a:r>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60000"/>
                    <a:lumOff val="40000"/>
                  </a:schemeClr>
                </a:solidFill>
              </a:rPr>
              <a:t>    </a:t>
            </a:r>
            <a:endParaRPr lang="en-US" dirty="0">
              <a:solidFill>
                <a:schemeClr val="tx2">
                  <a:lumMod val="60000"/>
                  <a:lumOff val="40000"/>
                </a:schemeClr>
              </a:solidFill>
            </a:endParaRP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smtClean="0">
                <a:latin typeface="Arial Narrow" panose="020B0606020202030204" pitchFamily="34" charset="0"/>
              </a:rPr>
              <a:t>Experimental Role: 	Bait (MI:0496)</a:t>
            </a:r>
          </a:p>
          <a:p>
            <a:pPr>
              <a:tabLst>
                <a:tab pos="1717675" algn="l"/>
              </a:tabLst>
            </a:pPr>
            <a:r>
              <a:rPr lang="en-US" sz="1200" dirty="0" smtClean="0">
                <a:latin typeface="Arial Narrow" panose="020B0606020202030204" pitchFamily="34" charset="0"/>
              </a:rPr>
              <a:t>Experimental Source: 	E.coli K12 (</a:t>
            </a:r>
            <a:r>
              <a:rPr lang="en-US" sz="1200" dirty="0" err="1" smtClean="0">
                <a:latin typeface="Arial Narrow" panose="020B0606020202030204" pitchFamily="34" charset="0"/>
              </a:rPr>
              <a:t>Taxid</a:t>
            </a:r>
            <a:r>
              <a:rPr lang="en-US" sz="1200" dirty="0" smtClean="0">
                <a:latin typeface="Arial Narrow" panose="020B0606020202030204" pitchFamily="34" charset="0"/>
              </a:rPr>
              <a:t>: 83333)</a:t>
            </a:r>
          </a:p>
          <a:p>
            <a:pPr>
              <a:tabLst>
                <a:tab pos="1717675" algn="l"/>
              </a:tabLst>
            </a:pPr>
            <a:r>
              <a:rPr lang="en-US" sz="1200" dirty="0" smtClean="0">
                <a:latin typeface="Arial Narrow" panose="020B0606020202030204" pitchFamily="34" charset="0"/>
              </a:rPr>
              <a:t>Identification method(s):  	Predetermined (MI:0396)</a:t>
            </a:r>
          </a:p>
          <a:p>
            <a:r>
              <a:rPr lang="en-US" sz="1200" dirty="0" smtClean="0">
                <a:latin typeface="Arial Narrow" panose="020B0606020202030204" pitchFamily="34" charset="0"/>
              </a:rPr>
              <a:t>Features: </a:t>
            </a:r>
          </a:p>
          <a:p>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smtClean="0"/>
              <a:t>…</a:t>
            </a:r>
            <a:endParaRPr lang="en-US" sz="1600" dirty="0"/>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smtClean="0"/>
              <a:t>2</a:t>
            </a:r>
            <a:endParaRPr lang="en-US" sz="1000" dirty="0"/>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smtClean="0"/>
              <a:t>1</a:t>
            </a:r>
            <a:endParaRPr lang="en-US" sz="1000" dirty="0"/>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smtClean="0"/>
              <a:t>…</a:t>
            </a:r>
            <a:endParaRPr lang="en-US" sz="1000" dirty="0"/>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smtClean="0">
                <a:latin typeface="Arial Narrow" panose="020B0606020202030204" pitchFamily="34" charset="0"/>
              </a:rPr>
              <a:t>Feature Type: 	Sufficient  binding region (MI:0442)</a:t>
            </a:r>
          </a:p>
          <a:p>
            <a:pPr>
              <a:tabLst>
                <a:tab pos="1487488" algn="l"/>
              </a:tabLst>
            </a:pPr>
            <a:r>
              <a:rPr lang="en-US" sz="1200" dirty="0" smtClean="0">
                <a:latin typeface="Arial Narrow" panose="020B0606020202030204" pitchFamily="34" charset="0"/>
              </a:rPr>
              <a:t>Feature Range: 	1-73</a:t>
            </a:r>
          </a:p>
          <a:p>
            <a:pPr>
              <a:tabLst>
                <a:tab pos="1487488" algn="l"/>
              </a:tabLst>
            </a:pPr>
            <a:r>
              <a:rPr lang="en-US" sz="1200" dirty="0" smtClean="0">
                <a:latin typeface="Arial Narrow" panose="020B0606020202030204" pitchFamily="34" charset="0"/>
              </a:rPr>
              <a:t>Identification Method: 	Deletion analysis (MI:0033)    </a:t>
            </a:r>
            <a:endParaRPr lang="en-US" sz="1200" dirty="0">
              <a:latin typeface="Arial Narrow" panose="020B0606020202030204" pitchFamily="34" charset="0"/>
            </a:endParaRPr>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 Record</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55" name="Rectangle 54"/>
          <p:cNvSpPr/>
          <p:nvPr/>
        </p:nvSpPr>
        <p:spPr>
          <a:xfrm>
            <a:off x="586153" y="1055078"/>
            <a:ext cx="5720861" cy="973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4252267" y="1606061"/>
            <a:ext cx="31973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smtClean="0">
                <a:latin typeface="Arial Narrow" panose="020B0606020202030204" pitchFamily="34" charset="0"/>
              </a:rPr>
              <a:t>Interaction Detection Method:	Pull down (MI:0096)</a:t>
            </a:r>
          </a:p>
          <a:p>
            <a:pPr>
              <a:tabLst>
                <a:tab pos="2289175" algn="l"/>
              </a:tabLst>
            </a:pPr>
            <a:r>
              <a:rPr lang="en-US" sz="1200" dirty="0" smtClean="0">
                <a:latin typeface="Arial Narrow" panose="020B0606020202030204" pitchFamily="34" charset="0"/>
              </a:rPr>
              <a:t>Experiment Host/Cell Line:  	in vitro</a:t>
            </a:r>
          </a:p>
          <a:p>
            <a:pPr>
              <a:tabLst>
                <a:tab pos="2289175" algn="l"/>
              </a:tabLst>
            </a:pPr>
            <a:r>
              <a:rPr lang="en-US" sz="1200" dirty="0" smtClean="0">
                <a:latin typeface="Arial Narrow" panose="020B0606020202030204" pitchFamily="34" charset="0"/>
              </a:rPr>
              <a:t>Interaction Type:	Direct (MI:0407)</a:t>
            </a:r>
          </a:p>
          <a:p>
            <a:endParaRPr lang="en-US" sz="1200" dirty="0">
              <a:latin typeface="Arial Narrow" panose="020B0606020202030204" pitchFamily="34" charset="0"/>
            </a:endParaRPr>
          </a:p>
        </p:txBody>
      </p:sp>
      <p:sp>
        <p:nvSpPr>
          <p:cNvPr id="22" name="TextBox 21"/>
          <p:cNvSpPr txBox="1"/>
          <p:nvPr/>
        </p:nvSpPr>
        <p:spPr>
          <a:xfrm>
            <a:off x="9980645" y="1419078"/>
            <a:ext cx="1451039" cy="707886"/>
          </a:xfrm>
          <a:prstGeom prst="rect">
            <a:avLst/>
          </a:prstGeom>
          <a:noFill/>
        </p:spPr>
        <p:txBody>
          <a:bodyPr wrap="none" rtlCol="0">
            <a:spAutoFit/>
          </a:bodyPr>
          <a:lstStyle/>
          <a:p>
            <a:pPr algn="ctr"/>
            <a:r>
              <a:rPr lang="en-US" sz="2000" dirty="0" smtClean="0">
                <a:solidFill>
                  <a:schemeClr val="accent1">
                    <a:lumMod val="75000"/>
                  </a:schemeClr>
                </a:solidFill>
                <a:latin typeface="Arial" panose="020B0604020202020204" pitchFamily="34" charset="0"/>
                <a:cs typeface="Arial" panose="020B0604020202020204" pitchFamily="34" charset="0"/>
              </a:rPr>
              <a:t>Interaction </a:t>
            </a:r>
          </a:p>
          <a:p>
            <a:pPr algn="ctr"/>
            <a:r>
              <a:rPr lang="en-US" sz="2000" dirty="0" smtClean="0">
                <a:solidFill>
                  <a:schemeClr val="accent1">
                    <a:lumMod val="75000"/>
                  </a:schemeClr>
                </a:solidFill>
                <a:latin typeface="Arial" panose="020B0604020202020204" pitchFamily="34" charset="0"/>
                <a:cs typeface="Arial" panose="020B0604020202020204" pitchFamily="34" charset="0"/>
              </a:rPr>
              <a:t>Host</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34" name="TextBox 33"/>
          <p:cNvSpPr txBox="1"/>
          <p:nvPr/>
        </p:nvSpPr>
        <p:spPr>
          <a:xfrm>
            <a:off x="7719177" y="1419078"/>
            <a:ext cx="1454244" cy="707886"/>
          </a:xfrm>
          <a:prstGeom prst="rect">
            <a:avLst/>
          </a:prstGeom>
          <a:noFill/>
        </p:spPr>
        <p:txBody>
          <a:bodyPr wrap="none" rtlCol="0">
            <a:spAutoFit/>
          </a:bodyPr>
          <a:lstStyle/>
          <a:p>
            <a:pPr algn="ctr"/>
            <a:r>
              <a:rPr lang="en-US" sz="2000" dirty="0" smtClean="0">
                <a:solidFill>
                  <a:schemeClr val="accent1">
                    <a:lumMod val="75000"/>
                  </a:schemeClr>
                </a:solidFill>
                <a:latin typeface="Arial" panose="020B0604020202020204" pitchFamily="34" charset="0"/>
                <a:cs typeface="Arial" panose="020B0604020202020204" pitchFamily="34" charset="0"/>
              </a:rPr>
              <a:t>Protein </a:t>
            </a:r>
          </a:p>
          <a:p>
            <a:pPr algn="ctr"/>
            <a:r>
              <a:rPr lang="en-US" sz="2000" dirty="0" smtClean="0">
                <a:solidFill>
                  <a:schemeClr val="accent1">
                    <a:lumMod val="75000"/>
                  </a:schemeClr>
                </a:solidFill>
                <a:latin typeface="Arial" panose="020B0604020202020204" pitchFamily="34" charset="0"/>
                <a:cs typeface="Arial" panose="020B0604020202020204" pitchFamily="34" charset="0"/>
              </a:rPr>
              <a:t>Expression</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54" name="TextBox 53"/>
          <p:cNvSpPr txBox="1"/>
          <p:nvPr/>
        </p:nvSpPr>
        <p:spPr>
          <a:xfrm>
            <a:off x="9921335" y="2354090"/>
            <a:ext cx="1569660" cy="369332"/>
          </a:xfrm>
          <a:prstGeom prst="rect">
            <a:avLst/>
          </a:prstGeom>
          <a:noFill/>
        </p:spPr>
        <p:txBody>
          <a:bodyPr wrap="none" rtlCol="0">
            <a:spAutoFit/>
          </a:bodyPr>
          <a:lstStyle/>
          <a:p>
            <a:pPr algn="ctr"/>
            <a:r>
              <a:rPr lang="en-US" i="1" dirty="0" smtClean="0">
                <a:latin typeface="Arial" panose="020B0604020202020204" pitchFamily="34" charset="0"/>
                <a:cs typeface="Arial" panose="020B0604020202020204" pitchFamily="34" charset="0"/>
              </a:rPr>
              <a:t>S. cerevisiae </a:t>
            </a:r>
            <a:endParaRPr lang="en-US" i="1" dirty="0">
              <a:latin typeface="Arial" panose="020B0604020202020204" pitchFamily="34" charset="0"/>
              <a:cs typeface="Arial" panose="020B0604020202020204" pitchFamily="34" charset="0"/>
            </a:endParaRPr>
          </a:p>
        </p:txBody>
      </p:sp>
      <p:cxnSp>
        <p:nvCxnSpPr>
          <p:cNvPr id="44" name="Straight Connector 43"/>
          <p:cNvCxnSpPr/>
          <p:nvPr/>
        </p:nvCxnSpPr>
        <p:spPr>
          <a:xfrm flipH="1">
            <a:off x="9764198" y="1317426"/>
            <a:ext cx="0" cy="402336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6965079" y="2164369"/>
            <a:ext cx="4572000" cy="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6965079" y="2912615"/>
            <a:ext cx="4572000" cy="1"/>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6965079" y="4392225"/>
            <a:ext cx="4572000" cy="1"/>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10299643" y="3070721"/>
            <a:ext cx="813044" cy="369332"/>
          </a:xfrm>
          <a:prstGeom prst="rect">
            <a:avLst/>
          </a:prstGeom>
        </p:spPr>
        <p:txBody>
          <a:bodyPr wrap="none">
            <a:spAutoFit/>
          </a:bodyPr>
          <a:lstStyle/>
          <a:p>
            <a:pPr algn="ctr"/>
            <a:r>
              <a:rPr lang="en-US" i="1" dirty="0" smtClean="0">
                <a:latin typeface="Arial" panose="020B0604020202020204" pitchFamily="34" charset="0"/>
                <a:cs typeface="Arial" panose="020B0604020202020204" pitchFamily="34" charset="0"/>
              </a:rPr>
              <a:t>E. coli</a:t>
            </a:r>
            <a:endParaRPr lang="en-US" i="1" dirty="0">
              <a:latin typeface="Arial" panose="020B0604020202020204" pitchFamily="34" charset="0"/>
              <a:cs typeface="Arial" panose="020B0604020202020204" pitchFamily="34" charset="0"/>
            </a:endParaRPr>
          </a:p>
        </p:txBody>
      </p:sp>
      <p:sp>
        <p:nvSpPr>
          <p:cNvPr id="87" name="Rectangle 86"/>
          <p:cNvSpPr/>
          <p:nvPr/>
        </p:nvSpPr>
        <p:spPr>
          <a:xfrm>
            <a:off x="10273996" y="4675195"/>
            <a:ext cx="864339" cy="369332"/>
          </a:xfrm>
          <a:prstGeom prst="rect">
            <a:avLst/>
          </a:prstGeom>
        </p:spPr>
        <p:txBody>
          <a:bodyPr wrap="none">
            <a:spAutoFit/>
          </a:bodyPr>
          <a:lstStyle/>
          <a:p>
            <a:pPr algn="ctr"/>
            <a:r>
              <a:rPr lang="en-US" i="1" dirty="0">
                <a:latin typeface="Arial" panose="020B0604020202020204" pitchFamily="34" charset="0"/>
                <a:cs typeface="Arial" panose="020B0604020202020204" pitchFamily="34" charset="0"/>
              </a:rPr>
              <a:t>i</a:t>
            </a:r>
            <a:r>
              <a:rPr lang="en-US" i="1" dirty="0" smtClean="0">
                <a:latin typeface="Arial" panose="020B0604020202020204" pitchFamily="34" charset="0"/>
                <a:cs typeface="Arial" panose="020B0604020202020204" pitchFamily="34" charset="0"/>
              </a:rPr>
              <a:t>n vitro</a:t>
            </a:r>
            <a:endParaRPr lang="en-US" i="1" dirty="0">
              <a:latin typeface="Arial" panose="020B0604020202020204" pitchFamily="34" charset="0"/>
              <a:cs typeface="Arial" panose="020B0604020202020204" pitchFamily="34" charset="0"/>
            </a:endParaRPr>
          </a:p>
        </p:txBody>
      </p:sp>
      <p:grpSp>
        <p:nvGrpSpPr>
          <p:cNvPr id="81" name="Group 80"/>
          <p:cNvGrpSpPr/>
          <p:nvPr/>
        </p:nvGrpSpPr>
        <p:grpSpPr>
          <a:xfrm>
            <a:off x="8215829" y="2298019"/>
            <a:ext cx="500198" cy="487073"/>
            <a:chOff x="7087850" y="4976444"/>
            <a:chExt cx="1450700" cy="1412633"/>
          </a:xfrm>
        </p:grpSpPr>
        <p:sp>
          <p:nvSpPr>
            <p:cNvPr id="69" name="Oval 68"/>
            <p:cNvSpPr/>
            <p:nvPr/>
          </p:nvSpPr>
          <p:spPr>
            <a:xfrm>
              <a:off x="7087850" y="5281244"/>
              <a:ext cx="1426706" cy="1107833"/>
            </a:xfrm>
            <a:prstGeom prst="ellipse">
              <a:avLst/>
            </a:prstGeom>
            <a:solidFill>
              <a:schemeClr val="bg1">
                <a:lumMod val="8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8096358" y="4976444"/>
              <a:ext cx="442192" cy="406399"/>
            </a:xfrm>
            <a:prstGeom prst="ellipse">
              <a:avLst/>
            </a:prstGeom>
            <a:solidFill>
              <a:schemeClr val="bg1">
                <a:lumMod val="8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Oval 72"/>
          <p:cNvSpPr/>
          <p:nvPr/>
        </p:nvSpPr>
        <p:spPr>
          <a:xfrm>
            <a:off x="8387748" y="2481320"/>
            <a:ext cx="94585" cy="94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8406542" y="2623314"/>
            <a:ext cx="94585" cy="9458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8549898" y="2527402"/>
            <a:ext cx="94585" cy="945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8471650" y="3184489"/>
            <a:ext cx="94585" cy="945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8265962" y="3355551"/>
            <a:ext cx="94585" cy="9458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8328108" y="3226380"/>
            <a:ext cx="94585" cy="94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7631193" y="3939348"/>
            <a:ext cx="94585" cy="94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8386324" y="3908956"/>
            <a:ext cx="94585" cy="945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8984290" y="4009496"/>
            <a:ext cx="94585" cy="9458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flipH="1">
            <a:off x="6965079" y="3604273"/>
            <a:ext cx="4572000" cy="1"/>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6" name="Rectangle 115"/>
          <p:cNvSpPr/>
          <p:nvPr/>
        </p:nvSpPr>
        <p:spPr>
          <a:xfrm>
            <a:off x="10273996" y="3827448"/>
            <a:ext cx="864339" cy="369332"/>
          </a:xfrm>
          <a:prstGeom prst="rect">
            <a:avLst/>
          </a:prstGeom>
        </p:spPr>
        <p:txBody>
          <a:bodyPr wrap="none">
            <a:spAutoFit/>
          </a:bodyPr>
          <a:lstStyle/>
          <a:p>
            <a:pPr algn="ctr"/>
            <a:r>
              <a:rPr lang="en-US" i="1" dirty="0">
                <a:latin typeface="Arial" panose="020B0604020202020204" pitchFamily="34" charset="0"/>
                <a:cs typeface="Arial" panose="020B0604020202020204" pitchFamily="34" charset="0"/>
              </a:rPr>
              <a:t>i</a:t>
            </a:r>
            <a:r>
              <a:rPr lang="en-US" i="1" dirty="0" smtClean="0">
                <a:latin typeface="Arial" panose="020B0604020202020204" pitchFamily="34" charset="0"/>
                <a:cs typeface="Arial" panose="020B0604020202020204" pitchFamily="34" charset="0"/>
              </a:rPr>
              <a:t>n vitro</a:t>
            </a:r>
            <a:endParaRPr lang="en-US" i="1" dirty="0">
              <a:latin typeface="Arial" panose="020B0604020202020204" pitchFamily="34" charset="0"/>
              <a:cs typeface="Arial" panose="020B0604020202020204" pitchFamily="34" charset="0"/>
            </a:endParaRPr>
          </a:p>
        </p:txBody>
      </p:sp>
      <p:grpSp>
        <p:nvGrpSpPr>
          <p:cNvPr id="117" name="Group 116"/>
          <p:cNvGrpSpPr/>
          <p:nvPr/>
        </p:nvGrpSpPr>
        <p:grpSpPr>
          <a:xfrm>
            <a:off x="7477814" y="4588379"/>
            <a:ext cx="500198" cy="487073"/>
            <a:chOff x="7087850" y="4976444"/>
            <a:chExt cx="1450700" cy="1412633"/>
          </a:xfrm>
        </p:grpSpPr>
        <p:sp>
          <p:nvSpPr>
            <p:cNvPr id="118" name="Oval 117"/>
            <p:cNvSpPr/>
            <p:nvPr/>
          </p:nvSpPr>
          <p:spPr>
            <a:xfrm>
              <a:off x="7087850" y="5281244"/>
              <a:ext cx="1426706" cy="1107833"/>
            </a:xfrm>
            <a:prstGeom prst="ellipse">
              <a:avLst/>
            </a:prstGeom>
            <a:solidFill>
              <a:schemeClr val="bg1">
                <a:lumMod val="8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8096358" y="4976444"/>
              <a:ext cx="442192" cy="406399"/>
            </a:xfrm>
            <a:prstGeom prst="ellipse">
              <a:avLst/>
            </a:prstGeom>
            <a:solidFill>
              <a:schemeClr val="bg1">
                <a:lumMod val="8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Oval 119"/>
          <p:cNvSpPr/>
          <p:nvPr/>
        </p:nvSpPr>
        <p:spPr>
          <a:xfrm>
            <a:off x="7649733" y="4771680"/>
            <a:ext cx="94585" cy="94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738865" y="4890228"/>
            <a:ext cx="94585" cy="9458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8951964" y="4684205"/>
            <a:ext cx="94585" cy="945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36514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86246" y="1034462"/>
            <a:ext cx="4427244" cy="891198"/>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308448" y="1249229"/>
            <a:ext cx="2182841" cy="461665"/>
          </a:xfrm>
          <a:prstGeom prst="rect">
            <a:avLst/>
          </a:prstGeom>
          <a:noFill/>
        </p:spPr>
        <p:txBody>
          <a:bodyPr wrap="square" rtlCol="0">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Make Proteins</a:t>
            </a:r>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smtClean="0"/>
              <a:t>Interaction Record</a:t>
            </a:r>
            <a:endParaRPr lang="en-US" sz="1600" dirty="0"/>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smtClean="0"/>
              <a:t>Interaction Experiment</a:t>
            </a:r>
            <a:endParaRPr lang="en-US" sz="1600" dirty="0"/>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smtClean="0"/>
              <a:t>Participant List</a:t>
            </a:r>
            <a:endParaRPr lang="en-US" sz="1600" dirty="0"/>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smtClean="0"/>
              <a:t>2</a:t>
            </a:r>
            <a:endParaRPr lang="en-US" dirty="0"/>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smtClean="0"/>
              <a:t>1</a:t>
            </a:r>
            <a:endParaRPr lang="en-US" sz="1600" dirty="0"/>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smtClean="0"/>
              <a:t>N</a:t>
            </a:r>
            <a:endParaRPr lang="en-US" sz="1600" dirty="0"/>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smtClean="0">
                <a:latin typeface="Arial Narrow" panose="020B0606020202030204" pitchFamily="34" charset="0"/>
              </a:rPr>
              <a:t>Molecule Type:   	Protein (MI:0326)</a:t>
            </a:r>
          </a:p>
          <a:p>
            <a:pPr>
              <a:tabLst>
                <a:tab pos="1255713" algn="l"/>
              </a:tabLst>
            </a:pPr>
            <a:r>
              <a:rPr lang="en-US" sz="1200" dirty="0" smtClean="0">
                <a:latin typeface="Arial Narrow" panose="020B0606020202030204" pitchFamily="34" charset="0"/>
              </a:rPr>
              <a:t>Molecule Name: 	Cellular  tumor antigen p53</a:t>
            </a:r>
          </a:p>
          <a:p>
            <a:pPr>
              <a:tabLst>
                <a:tab pos="1255713" algn="l"/>
              </a:tabLst>
            </a:pPr>
            <a:r>
              <a:rPr lang="en-US" sz="1200" dirty="0" smtClean="0">
                <a:latin typeface="Arial Narrow" panose="020B0606020202030204" pitchFamily="34" charset="0"/>
              </a:rPr>
              <a:t>Molecule Symbol:	p53</a:t>
            </a:r>
          </a:p>
          <a:p>
            <a:pPr>
              <a:tabLst>
                <a:tab pos="1255713" algn="l"/>
              </a:tabLst>
            </a:pPr>
            <a:r>
              <a:rPr lang="en-US" sz="1200" dirty="0" smtClean="0">
                <a:latin typeface="Arial Narrow" panose="020B0606020202030204" pitchFamily="34" charset="0"/>
              </a:rPr>
              <a:t>Species of Origin:	Human (Taxid:9606)</a:t>
            </a:r>
          </a:p>
          <a:p>
            <a:pPr>
              <a:tabLst>
                <a:tab pos="1255713" algn="l"/>
              </a:tabLst>
            </a:pPr>
            <a:r>
              <a:rPr lang="en-US" sz="1200" dirty="0" smtClean="0">
                <a:latin typeface="Arial Narrow" panose="020B0606020202030204" pitchFamily="34" charset="0"/>
              </a:rPr>
              <a:t>Cross-reference(s):	P04637-1 (</a:t>
            </a:r>
            <a:r>
              <a:rPr lang="en-US" sz="1200" dirty="0" err="1" smtClean="0">
                <a:latin typeface="Arial Narrow" panose="020B0606020202030204" pitchFamily="34" charset="0"/>
              </a:rPr>
              <a:t>UniProtKB</a:t>
            </a:r>
            <a:r>
              <a:rPr lang="en-US" sz="1200" dirty="0" smtClean="0">
                <a:latin typeface="Arial Narrow" panose="020B0606020202030204" pitchFamily="34" charset="0"/>
              </a:rPr>
              <a:t>),  NP_00537, (RefSeq), …</a:t>
            </a:r>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60000"/>
                    <a:lumOff val="40000"/>
                  </a:schemeClr>
                </a:solidFill>
              </a:rPr>
              <a:t>    </a:t>
            </a:r>
            <a:endParaRPr lang="en-US" dirty="0">
              <a:solidFill>
                <a:schemeClr val="tx2">
                  <a:lumMod val="60000"/>
                  <a:lumOff val="40000"/>
                </a:schemeClr>
              </a:solidFill>
            </a:endParaRP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smtClean="0">
                <a:latin typeface="Arial Narrow" panose="020B0606020202030204" pitchFamily="34" charset="0"/>
              </a:rPr>
              <a:t>Experimental Role: 	Bait (MI:0496)</a:t>
            </a:r>
          </a:p>
          <a:p>
            <a:pPr>
              <a:tabLst>
                <a:tab pos="1717675" algn="l"/>
              </a:tabLst>
            </a:pPr>
            <a:r>
              <a:rPr lang="en-US" sz="1200" dirty="0" smtClean="0">
                <a:latin typeface="Arial Narrow" panose="020B0606020202030204" pitchFamily="34" charset="0"/>
              </a:rPr>
              <a:t>Experimental Source: 	E.coli K12 (</a:t>
            </a:r>
            <a:r>
              <a:rPr lang="en-US" sz="1200" dirty="0" err="1" smtClean="0">
                <a:latin typeface="Arial Narrow" panose="020B0606020202030204" pitchFamily="34" charset="0"/>
              </a:rPr>
              <a:t>Taxid</a:t>
            </a:r>
            <a:r>
              <a:rPr lang="en-US" sz="1200" dirty="0" smtClean="0">
                <a:latin typeface="Arial Narrow" panose="020B0606020202030204" pitchFamily="34" charset="0"/>
              </a:rPr>
              <a:t>: 83333)</a:t>
            </a:r>
          </a:p>
          <a:p>
            <a:pPr>
              <a:tabLst>
                <a:tab pos="1717675" algn="l"/>
              </a:tabLst>
            </a:pPr>
            <a:r>
              <a:rPr lang="en-US" sz="1200" dirty="0" smtClean="0">
                <a:latin typeface="Arial Narrow" panose="020B0606020202030204" pitchFamily="34" charset="0"/>
              </a:rPr>
              <a:t>Identification method(s):  	Predetermined (MI:0396)</a:t>
            </a:r>
          </a:p>
          <a:p>
            <a:r>
              <a:rPr lang="en-US" sz="1200" dirty="0" smtClean="0">
                <a:latin typeface="Arial Narrow" panose="020B0606020202030204" pitchFamily="34" charset="0"/>
              </a:rPr>
              <a:t>Features: </a:t>
            </a:r>
          </a:p>
          <a:p>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smtClean="0"/>
              <a:t>…</a:t>
            </a:r>
            <a:endParaRPr lang="en-US" sz="1600" dirty="0"/>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smtClean="0"/>
              <a:t>2</a:t>
            </a:r>
            <a:endParaRPr lang="en-US" sz="1000" dirty="0"/>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smtClean="0"/>
              <a:t>1</a:t>
            </a:r>
            <a:endParaRPr lang="en-US" sz="1000" dirty="0"/>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smtClean="0"/>
              <a:t>…</a:t>
            </a:r>
            <a:endParaRPr lang="en-US" sz="1000" dirty="0"/>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smtClean="0">
                <a:latin typeface="Arial Narrow" panose="020B0606020202030204" pitchFamily="34" charset="0"/>
              </a:rPr>
              <a:t>Feature Type: 	Sufficient  binding region (MI:0442)</a:t>
            </a:r>
          </a:p>
          <a:p>
            <a:pPr>
              <a:tabLst>
                <a:tab pos="1487488" algn="l"/>
              </a:tabLst>
            </a:pPr>
            <a:r>
              <a:rPr lang="en-US" sz="1200" dirty="0" smtClean="0">
                <a:latin typeface="Arial Narrow" panose="020B0606020202030204" pitchFamily="34" charset="0"/>
              </a:rPr>
              <a:t>Feature Range: 	1-73</a:t>
            </a:r>
          </a:p>
          <a:p>
            <a:pPr>
              <a:tabLst>
                <a:tab pos="1487488" algn="l"/>
              </a:tabLst>
            </a:pPr>
            <a:r>
              <a:rPr lang="en-US" sz="1200" dirty="0" smtClean="0">
                <a:latin typeface="Arial Narrow" panose="020B0606020202030204" pitchFamily="34" charset="0"/>
              </a:rPr>
              <a:t>Identification Method: 	Deletion analysis (MI:0033)    </a:t>
            </a:r>
            <a:endParaRPr lang="en-US" sz="1200" dirty="0">
              <a:latin typeface="Arial Narrow" panose="020B0606020202030204" pitchFamily="34" charset="0"/>
            </a:endParaRPr>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 Record</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7" name="Rectangle 36"/>
          <p:cNvSpPr/>
          <p:nvPr/>
        </p:nvSpPr>
        <p:spPr>
          <a:xfrm>
            <a:off x="7186246" y="5052644"/>
            <a:ext cx="4427244" cy="939800"/>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382329" y="5107046"/>
            <a:ext cx="4035079" cy="830997"/>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Identify/Re-identify Proteins </a:t>
            </a:r>
          </a:p>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That Interacted</a:t>
            </a:r>
            <a:endParaRPr 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6" name="Rectangle 35"/>
          <p:cNvSpPr/>
          <p:nvPr/>
        </p:nvSpPr>
        <p:spPr>
          <a:xfrm>
            <a:off x="7186246" y="3693440"/>
            <a:ext cx="4427244" cy="920913"/>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7707" y="3923064"/>
            <a:ext cx="4084323" cy="461665"/>
          </a:xfrm>
          <a:prstGeom prst="rect">
            <a:avLst/>
          </a:prstGeom>
        </p:spPr>
        <p:txBody>
          <a:bodyPr wrap="none">
            <a:spAutoFit/>
          </a:bodyPr>
          <a:lstStyle/>
          <a:p>
            <a:pPr algn="ctr"/>
            <a:r>
              <a:rPr lang="en-US" sz="2400" dirty="0" smtClean="0">
                <a:solidFill>
                  <a:schemeClr val="accent1">
                    <a:lumMod val="75000"/>
                  </a:schemeClr>
                </a:solidFill>
                <a:latin typeface="Arial" panose="020B0604020202020204" pitchFamily="34" charset="0"/>
                <a:cs typeface="Arial" panose="020B0604020202020204" pitchFamily="34" charset="0"/>
              </a:rPr>
              <a:t>Test Which Proteins Interact</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41" name="Rectangle 40"/>
          <p:cNvSpPr/>
          <p:nvPr/>
        </p:nvSpPr>
        <p:spPr>
          <a:xfrm>
            <a:off x="7186246" y="2363951"/>
            <a:ext cx="4427244" cy="891198"/>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56864" y="2578718"/>
            <a:ext cx="3686009" cy="461665"/>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Get the Proteins Together</a:t>
            </a:r>
          </a:p>
        </p:txBody>
      </p:sp>
      <p:cxnSp>
        <p:nvCxnSpPr>
          <p:cNvPr id="47" name="Straight Arrow Connector 46"/>
          <p:cNvCxnSpPr>
            <a:stCxn id="35" idx="2"/>
            <a:endCxn id="41" idx="0"/>
          </p:cNvCxnSpPr>
          <p:nvPr/>
        </p:nvCxnSpPr>
        <p:spPr>
          <a:xfrm>
            <a:off x="9399868" y="1925660"/>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a:endCxn id="36" idx="0"/>
          </p:cNvCxnSpPr>
          <p:nvPr/>
        </p:nvCxnSpPr>
        <p:spPr>
          <a:xfrm>
            <a:off x="9399868" y="3255149"/>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6" idx="2"/>
            <a:endCxn id="37" idx="0"/>
          </p:cNvCxnSpPr>
          <p:nvPr/>
        </p:nvCxnSpPr>
        <p:spPr>
          <a:xfrm>
            <a:off x="9399868" y="4614353"/>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586153" y="1055078"/>
            <a:ext cx="5720861" cy="973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4861863" y="1395047"/>
            <a:ext cx="31973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smtClean="0">
                <a:latin typeface="Arial Narrow" panose="020B0606020202030204" pitchFamily="34" charset="0"/>
              </a:rPr>
              <a:t>Interaction Detection Method:	Pull down (MI:0096)</a:t>
            </a:r>
          </a:p>
          <a:p>
            <a:pPr>
              <a:tabLst>
                <a:tab pos="2289175" algn="l"/>
              </a:tabLst>
            </a:pPr>
            <a:r>
              <a:rPr lang="en-US" sz="1200" dirty="0" smtClean="0">
                <a:latin typeface="Arial Narrow" panose="020B0606020202030204" pitchFamily="34" charset="0"/>
              </a:rPr>
              <a:t>Experiment Host/Cell Line:  	in vitro</a:t>
            </a:r>
          </a:p>
          <a:p>
            <a:pPr>
              <a:tabLst>
                <a:tab pos="2289175" algn="l"/>
              </a:tabLst>
            </a:pPr>
            <a:r>
              <a:rPr lang="en-US" sz="1200" dirty="0" smtClean="0">
                <a:latin typeface="Arial Narrow" panose="020B0606020202030204" pitchFamily="34" charset="0"/>
              </a:rPr>
              <a:t>Interaction Type:	Direct (MI:0407)</a:t>
            </a:r>
          </a:p>
          <a:p>
            <a:endParaRPr lang="en-US" sz="1200" dirty="0">
              <a:latin typeface="Arial Narrow" panose="020B0606020202030204" pitchFamily="34" charset="0"/>
            </a:endParaRPr>
          </a:p>
        </p:txBody>
      </p:sp>
    </p:spTree>
    <p:extLst>
      <p:ext uri="{BB962C8B-B14F-4D97-AF65-F5344CB8AC3E}">
        <p14:creationId xmlns:p14="http://schemas.microsoft.com/office/powerpoint/2010/main" val="34168650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76" y="83841"/>
            <a:ext cx="4698722"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Molecular Interactions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p:cNvSpPr txBox="1"/>
          <p:nvPr/>
        </p:nvSpPr>
        <p:spPr>
          <a:xfrm>
            <a:off x="438807" y="731001"/>
            <a:ext cx="3062057" cy="523220"/>
          </a:xfrm>
          <a:prstGeom prst="rect">
            <a:avLst/>
          </a:prstGeom>
          <a:noFill/>
        </p:spPr>
        <p:txBody>
          <a:bodyPr wrap="none" rtlCol="0">
            <a:spAutoFit/>
          </a:bodyPr>
          <a:lstStyle/>
          <a:p>
            <a:r>
              <a:rPr lang="en-US" sz="2800" i="1" dirty="0" smtClean="0">
                <a:solidFill>
                  <a:schemeClr val="accent1">
                    <a:lumMod val="75000"/>
                  </a:schemeClr>
                </a:solidFill>
                <a:latin typeface="Arial" panose="020B0604020202020204" pitchFamily="34" charset="0"/>
                <a:cs typeface="Arial" panose="020B0604020202020204" pitchFamily="34" charset="0"/>
              </a:rPr>
              <a:t>Why do we care ?</a:t>
            </a:r>
            <a:endParaRPr lang="en-US" sz="2800" i="1" dirty="0">
              <a:solidFill>
                <a:schemeClr val="accent1">
                  <a:lumMod val="75000"/>
                </a:schemeClr>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9" y="1560092"/>
            <a:ext cx="7251428" cy="492000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grpSp>
        <p:nvGrpSpPr>
          <p:cNvPr id="9" name="Group 8"/>
          <p:cNvGrpSpPr/>
          <p:nvPr/>
        </p:nvGrpSpPr>
        <p:grpSpPr>
          <a:xfrm>
            <a:off x="1992923" y="1571511"/>
            <a:ext cx="10049538" cy="3633535"/>
            <a:chOff x="1992923" y="1571511"/>
            <a:chExt cx="10049538" cy="3633535"/>
          </a:xfrm>
        </p:grpSpPr>
        <p:sp>
          <p:nvSpPr>
            <p:cNvPr id="2" name="Rectangle 1"/>
            <p:cNvSpPr/>
            <p:nvPr/>
          </p:nvSpPr>
          <p:spPr>
            <a:xfrm>
              <a:off x="1992923" y="3704492"/>
              <a:ext cx="6025662" cy="1500554"/>
            </a:xfrm>
            <a:prstGeom prst="rect">
              <a:avLst/>
            </a:prstGeom>
            <a:solidFill>
              <a:schemeClr val="accent1">
                <a:lumMod val="75000"/>
                <a:alpha val="10196"/>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8206154" y="2021453"/>
              <a:ext cx="3836307" cy="738664"/>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What does a protein do in a cell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missing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altered ?</a:t>
              </a:r>
              <a:endParaRPr lang="en-US" sz="1400" dirty="0">
                <a:solidFill>
                  <a:schemeClr val="accent1">
                    <a:lumMod val="75000"/>
                  </a:schemeClr>
                </a:solidFill>
              </a:endParaRPr>
            </a:p>
          </p:txBody>
        </p:sp>
        <p:sp>
          <p:nvSpPr>
            <p:cNvPr id="24" name="TextBox 23"/>
            <p:cNvSpPr txBox="1"/>
            <p:nvPr/>
          </p:nvSpPr>
          <p:spPr>
            <a:xfrm>
              <a:off x="8182708" y="1571511"/>
              <a:ext cx="1366080" cy="461665"/>
            </a:xfrm>
            <a:prstGeom prst="rect">
              <a:avLst/>
            </a:prstGeom>
            <a:noFill/>
          </p:spPr>
          <p:txBody>
            <a:bodyPr wrap="none" rtlCol="0">
              <a:spAutoFit/>
            </a:bodyPr>
            <a:lstStyle/>
            <a:p>
              <a:r>
                <a:rPr lang="en-US" sz="2400" dirty="0" smtClean="0">
                  <a:solidFill>
                    <a:schemeClr val="accent1">
                      <a:lumMod val="75000"/>
                    </a:schemeClr>
                  </a:solidFill>
                </a:rPr>
                <a:t>Function</a:t>
              </a:r>
              <a:endParaRPr lang="en-US" sz="2400" dirty="0">
                <a:solidFill>
                  <a:schemeClr val="accent1">
                    <a:lumMod val="75000"/>
                  </a:schemeClr>
                </a:solidFill>
              </a:endParaRPr>
            </a:p>
          </p:txBody>
        </p:sp>
      </p:grpSp>
    </p:spTree>
    <p:extLst>
      <p:ext uri="{BB962C8B-B14F-4D97-AF65-F5344CB8AC3E}">
        <p14:creationId xmlns:p14="http://schemas.microsoft.com/office/powerpoint/2010/main" val="233863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86246" y="1034462"/>
            <a:ext cx="4427244" cy="891198"/>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308448" y="1249229"/>
            <a:ext cx="2182841" cy="461665"/>
          </a:xfrm>
          <a:prstGeom prst="rect">
            <a:avLst/>
          </a:prstGeom>
          <a:noFill/>
        </p:spPr>
        <p:txBody>
          <a:bodyPr wrap="square" rtlCol="0">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Make Proteins</a:t>
            </a:r>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smtClean="0"/>
              <a:t>Interaction Record</a:t>
            </a:r>
            <a:endParaRPr lang="en-US" sz="1600" dirty="0"/>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smtClean="0"/>
              <a:t>Interaction Experiment</a:t>
            </a:r>
            <a:endParaRPr lang="en-US" sz="1600" dirty="0"/>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smtClean="0"/>
              <a:t>Participant List</a:t>
            </a:r>
            <a:endParaRPr lang="en-US" sz="1600" dirty="0"/>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smtClean="0"/>
              <a:t>2</a:t>
            </a:r>
            <a:endParaRPr lang="en-US" dirty="0"/>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smtClean="0"/>
              <a:t>1</a:t>
            </a:r>
            <a:endParaRPr lang="en-US" sz="1600" dirty="0"/>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smtClean="0"/>
              <a:t>N</a:t>
            </a:r>
            <a:endParaRPr lang="en-US" sz="1600" dirty="0"/>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smtClean="0">
                <a:latin typeface="Arial Narrow" panose="020B0606020202030204" pitchFamily="34" charset="0"/>
              </a:rPr>
              <a:t>Molecule Type:   	Protein (MI:0326)</a:t>
            </a:r>
          </a:p>
          <a:p>
            <a:pPr>
              <a:tabLst>
                <a:tab pos="1255713" algn="l"/>
              </a:tabLst>
            </a:pPr>
            <a:r>
              <a:rPr lang="en-US" sz="1200" dirty="0" smtClean="0">
                <a:latin typeface="Arial Narrow" panose="020B0606020202030204" pitchFamily="34" charset="0"/>
              </a:rPr>
              <a:t>Molecule Name: 	Cellular  tumor antigen p53</a:t>
            </a:r>
          </a:p>
          <a:p>
            <a:pPr>
              <a:tabLst>
                <a:tab pos="1255713" algn="l"/>
              </a:tabLst>
            </a:pPr>
            <a:r>
              <a:rPr lang="en-US" sz="1200" dirty="0" smtClean="0">
                <a:latin typeface="Arial Narrow" panose="020B0606020202030204" pitchFamily="34" charset="0"/>
              </a:rPr>
              <a:t>Molecule Symbol:	p53</a:t>
            </a:r>
          </a:p>
          <a:p>
            <a:pPr>
              <a:tabLst>
                <a:tab pos="1255713" algn="l"/>
              </a:tabLst>
            </a:pPr>
            <a:r>
              <a:rPr lang="en-US" sz="1200" dirty="0" smtClean="0">
                <a:latin typeface="Arial Narrow" panose="020B0606020202030204" pitchFamily="34" charset="0"/>
              </a:rPr>
              <a:t>Species of Origin:	Human (Taxid:9606)</a:t>
            </a:r>
          </a:p>
          <a:p>
            <a:pPr>
              <a:tabLst>
                <a:tab pos="1255713" algn="l"/>
              </a:tabLst>
            </a:pPr>
            <a:r>
              <a:rPr lang="en-US" sz="1200" dirty="0" smtClean="0">
                <a:latin typeface="Arial Narrow" panose="020B0606020202030204" pitchFamily="34" charset="0"/>
              </a:rPr>
              <a:t>Cross-reference(s):	P04637-1 (</a:t>
            </a:r>
            <a:r>
              <a:rPr lang="en-US" sz="1200" dirty="0" err="1" smtClean="0">
                <a:latin typeface="Arial Narrow" panose="020B0606020202030204" pitchFamily="34" charset="0"/>
              </a:rPr>
              <a:t>UniProtKB</a:t>
            </a:r>
            <a:r>
              <a:rPr lang="en-US" sz="1200" dirty="0" smtClean="0">
                <a:latin typeface="Arial Narrow" panose="020B0606020202030204" pitchFamily="34" charset="0"/>
              </a:rPr>
              <a:t>),  NP_00537, (RefSeq), …</a:t>
            </a:r>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60000"/>
                    <a:lumOff val="40000"/>
                  </a:schemeClr>
                </a:solidFill>
              </a:rPr>
              <a:t>    </a:t>
            </a:r>
            <a:endParaRPr lang="en-US" dirty="0">
              <a:solidFill>
                <a:schemeClr val="tx2">
                  <a:lumMod val="60000"/>
                  <a:lumOff val="40000"/>
                </a:schemeClr>
              </a:solidFill>
            </a:endParaRP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smtClean="0">
                <a:latin typeface="Arial Narrow" panose="020B0606020202030204" pitchFamily="34" charset="0"/>
              </a:rPr>
              <a:t>Experimental Role: 	Bait (MI:0496)</a:t>
            </a:r>
          </a:p>
          <a:p>
            <a:pPr>
              <a:tabLst>
                <a:tab pos="1717675" algn="l"/>
              </a:tabLst>
            </a:pPr>
            <a:r>
              <a:rPr lang="en-US" sz="1200" dirty="0" smtClean="0">
                <a:latin typeface="Arial Narrow" panose="020B0606020202030204" pitchFamily="34" charset="0"/>
              </a:rPr>
              <a:t>Experimental Source: 	E.coli K12 (</a:t>
            </a:r>
            <a:r>
              <a:rPr lang="en-US" sz="1200" dirty="0" err="1" smtClean="0">
                <a:latin typeface="Arial Narrow" panose="020B0606020202030204" pitchFamily="34" charset="0"/>
              </a:rPr>
              <a:t>Taxid</a:t>
            </a:r>
            <a:r>
              <a:rPr lang="en-US" sz="1200" dirty="0" smtClean="0">
                <a:latin typeface="Arial Narrow" panose="020B0606020202030204" pitchFamily="34" charset="0"/>
              </a:rPr>
              <a:t>: 83333)</a:t>
            </a:r>
          </a:p>
          <a:p>
            <a:pPr>
              <a:tabLst>
                <a:tab pos="1717675" algn="l"/>
              </a:tabLst>
            </a:pPr>
            <a:r>
              <a:rPr lang="en-US" sz="1200" dirty="0" smtClean="0">
                <a:latin typeface="Arial Narrow" panose="020B0606020202030204" pitchFamily="34" charset="0"/>
              </a:rPr>
              <a:t>Identification method(s):  	Predetermined (MI:0396)</a:t>
            </a:r>
          </a:p>
          <a:p>
            <a:r>
              <a:rPr lang="en-US" sz="1200" dirty="0" smtClean="0">
                <a:latin typeface="Arial Narrow" panose="020B0606020202030204" pitchFamily="34" charset="0"/>
              </a:rPr>
              <a:t>Features: </a:t>
            </a:r>
          </a:p>
          <a:p>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smtClean="0"/>
              <a:t>…</a:t>
            </a:r>
            <a:endParaRPr lang="en-US" sz="1600" dirty="0"/>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smtClean="0"/>
              <a:t>2</a:t>
            </a:r>
            <a:endParaRPr lang="en-US" sz="1000" dirty="0"/>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smtClean="0"/>
              <a:t>1</a:t>
            </a:r>
            <a:endParaRPr lang="en-US" sz="1000" dirty="0"/>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smtClean="0"/>
              <a:t>…</a:t>
            </a:r>
            <a:endParaRPr lang="en-US" sz="1000" dirty="0"/>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smtClean="0">
                <a:latin typeface="Arial Narrow" panose="020B0606020202030204" pitchFamily="34" charset="0"/>
              </a:rPr>
              <a:t>Feature Type: 	Sufficient  binding region (MI:0442)</a:t>
            </a:r>
          </a:p>
          <a:p>
            <a:pPr>
              <a:tabLst>
                <a:tab pos="1487488" algn="l"/>
              </a:tabLst>
            </a:pPr>
            <a:r>
              <a:rPr lang="en-US" sz="1200" dirty="0" smtClean="0">
                <a:latin typeface="Arial Narrow" panose="020B0606020202030204" pitchFamily="34" charset="0"/>
              </a:rPr>
              <a:t>Feature Range: 	1-73</a:t>
            </a:r>
          </a:p>
          <a:p>
            <a:pPr>
              <a:tabLst>
                <a:tab pos="1487488" algn="l"/>
              </a:tabLst>
            </a:pPr>
            <a:r>
              <a:rPr lang="en-US" sz="1200" dirty="0" smtClean="0">
                <a:latin typeface="Arial Narrow" panose="020B0606020202030204" pitchFamily="34" charset="0"/>
              </a:rPr>
              <a:t>Identification Method: 	Deletion analysis (MI:0033)    </a:t>
            </a:r>
            <a:endParaRPr lang="en-US" sz="1200" dirty="0">
              <a:latin typeface="Arial Narrow" panose="020B0606020202030204" pitchFamily="34" charset="0"/>
            </a:endParaRPr>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 Record</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7" name="Rectangle 36"/>
          <p:cNvSpPr/>
          <p:nvPr/>
        </p:nvSpPr>
        <p:spPr>
          <a:xfrm>
            <a:off x="7186246" y="5052644"/>
            <a:ext cx="4427244" cy="939800"/>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382329" y="5107046"/>
            <a:ext cx="4035079" cy="830997"/>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Identify/Re-identify Proteins </a:t>
            </a:r>
          </a:p>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That Interacted</a:t>
            </a:r>
            <a:endParaRPr 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6" name="Rectangle 35"/>
          <p:cNvSpPr/>
          <p:nvPr/>
        </p:nvSpPr>
        <p:spPr>
          <a:xfrm>
            <a:off x="7186246" y="3693440"/>
            <a:ext cx="4427244" cy="920913"/>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7707" y="3923064"/>
            <a:ext cx="4084323" cy="461665"/>
          </a:xfrm>
          <a:prstGeom prst="rect">
            <a:avLst/>
          </a:prstGeom>
        </p:spPr>
        <p:txBody>
          <a:bodyPr wrap="none">
            <a:spAutoFit/>
          </a:bodyPr>
          <a:lstStyle/>
          <a:p>
            <a:pPr algn="ctr"/>
            <a:r>
              <a:rPr lang="en-US" sz="2400" dirty="0" smtClean="0">
                <a:solidFill>
                  <a:schemeClr val="accent1">
                    <a:lumMod val="75000"/>
                  </a:schemeClr>
                </a:solidFill>
                <a:latin typeface="Arial" panose="020B0604020202020204" pitchFamily="34" charset="0"/>
                <a:cs typeface="Arial" panose="020B0604020202020204" pitchFamily="34" charset="0"/>
              </a:rPr>
              <a:t>Test Which Proteins Interact</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41" name="Rectangle 40"/>
          <p:cNvSpPr/>
          <p:nvPr/>
        </p:nvSpPr>
        <p:spPr>
          <a:xfrm>
            <a:off x="7186246" y="2363951"/>
            <a:ext cx="4427244" cy="891198"/>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56864" y="2578718"/>
            <a:ext cx="3686009" cy="461665"/>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Get the Proteins Together</a:t>
            </a:r>
          </a:p>
        </p:txBody>
      </p:sp>
      <p:cxnSp>
        <p:nvCxnSpPr>
          <p:cNvPr id="47" name="Straight Arrow Connector 46"/>
          <p:cNvCxnSpPr>
            <a:stCxn id="35" idx="2"/>
            <a:endCxn id="41" idx="0"/>
          </p:cNvCxnSpPr>
          <p:nvPr/>
        </p:nvCxnSpPr>
        <p:spPr>
          <a:xfrm>
            <a:off x="9399868" y="1925660"/>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a:endCxn id="36" idx="0"/>
          </p:cNvCxnSpPr>
          <p:nvPr/>
        </p:nvCxnSpPr>
        <p:spPr>
          <a:xfrm>
            <a:off x="9399868" y="3255149"/>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6" idx="2"/>
            <a:endCxn id="37" idx="0"/>
          </p:cNvCxnSpPr>
          <p:nvPr/>
        </p:nvCxnSpPr>
        <p:spPr>
          <a:xfrm>
            <a:off x="9399868" y="4614353"/>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586153" y="1055078"/>
            <a:ext cx="5720861" cy="973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4861863" y="1767190"/>
            <a:ext cx="31973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smtClean="0">
                <a:latin typeface="Arial Narrow" panose="020B0606020202030204" pitchFamily="34" charset="0"/>
              </a:rPr>
              <a:t>Interaction Detection Method:	Pull down (MI:0096)</a:t>
            </a:r>
          </a:p>
          <a:p>
            <a:pPr>
              <a:tabLst>
                <a:tab pos="2289175" algn="l"/>
              </a:tabLst>
            </a:pPr>
            <a:r>
              <a:rPr lang="en-US" sz="1200" dirty="0" smtClean="0">
                <a:latin typeface="Arial Narrow" panose="020B0606020202030204" pitchFamily="34" charset="0"/>
              </a:rPr>
              <a:t>Experiment Host/Cell Line:  	in vitro</a:t>
            </a:r>
          </a:p>
          <a:p>
            <a:pPr>
              <a:tabLst>
                <a:tab pos="2289175" algn="l"/>
              </a:tabLst>
            </a:pPr>
            <a:r>
              <a:rPr lang="en-US" sz="1200" dirty="0" smtClean="0">
                <a:latin typeface="Arial Narrow" panose="020B0606020202030204" pitchFamily="34" charset="0"/>
              </a:rPr>
              <a:t>Interaction Type:	Direct (MI:0407)</a:t>
            </a:r>
          </a:p>
          <a:p>
            <a:endParaRPr lang="en-US" sz="1200" dirty="0">
              <a:latin typeface="Arial Narrow" panose="020B0606020202030204" pitchFamily="34" charset="0"/>
            </a:endParaRPr>
          </a:p>
        </p:txBody>
      </p:sp>
    </p:spTree>
    <p:extLst>
      <p:ext uri="{BB962C8B-B14F-4D97-AF65-F5344CB8AC3E}">
        <p14:creationId xmlns:p14="http://schemas.microsoft.com/office/powerpoint/2010/main" val="3277100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80" y="883897"/>
            <a:ext cx="9606970" cy="54039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3690306"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Types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3184264" y="4378362"/>
            <a:ext cx="287258"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B</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28545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80" y="883896"/>
            <a:ext cx="9606970" cy="54039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3" name="TextBox 2"/>
          <p:cNvSpPr txBox="1"/>
          <p:nvPr/>
        </p:nvSpPr>
        <p:spPr>
          <a:xfrm>
            <a:off x="97376" y="83841"/>
            <a:ext cx="377539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Binary Expansion</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70105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86246" y="1034462"/>
            <a:ext cx="4427244" cy="891198"/>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308448" y="1249229"/>
            <a:ext cx="2182841" cy="461665"/>
          </a:xfrm>
          <a:prstGeom prst="rect">
            <a:avLst/>
          </a:prstGeom>
          <a:noFill/>
        </p:spPr>
        <p:txBody>
          <a:bodyPr wrap="square" rtlCol="0">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Make Proteins</a:t>
            </a:r>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smtClean="0"/>
              <a:t>Interaction Record</a:t>
            </a:r>
            <a:endParaRPr lang="en-US" sz="1600" dirty="0"/>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smtClean="0"/>
              <a:t>Interaction Experiment</a:t>
            </a:r>
            <a:endParaRPr lang="en-US" sz="1600" dirty="0"/>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smtClean="0"/>
              <a:t>Participant List</a:t>
            </a:r>
            <a:endParaRPr lang="en-US" sz="1600" dirty="0"/>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smtClean="0"/>
              <a:t>2</a:t>
            </a:r>
            <a:endParaRPr lang="en-US" dirty="0"/>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smtClean="0"/>
              <a:t>1</a:t>
            </a:r>
            <a:endParaRPr lang="en-US" sz="1600" dirty="0"/>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smtClean="0"/>
              <a:t>N</a:t>
            </a:r>
            <a:endParaRPr lang="en-US" sz="1600" dirty="0"/>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smtClean="0">
                <a:latin typeface="Arial Narrow" panose="020B0606020202030204" pitchFamily="34" charset="0"/>
              </a:rPr>
              <a:t>Molecule Type:   	Protein (MI:0326)</a:t>
            </a:r>
          </a:p>
          <a:p>
            <a:pPr>
              <a:tabLst>
                <a:tab pos="1255713" algn="l"/>
              </a:tabLst>
            </a:pPr>
            <a:r>
              <a:rPr lang="en-US" sz="1200" dirty="0" smtClean="0">
                <a:latin typeface="Arial Narrow" panose="020B0606020202030204" pitchFamily="34" charset="0"/>
              </a:rPr>
              <a:t>Molecule Name: 	Cellular  tumor antigen p53</a:t>
            </a:r>
          </a:p>
          <a:p>
            <a:pPr>
              <a:tabLst>
                <a:tab pos="1255713" algn="l"/>
              </a:tabLst>
            </a:pPr>
            <a:r>
              <a:rPr lang="en-US" sz="1200" dirty="0" smtClean="0">
                <a:latin typeface="Arial Narrow" panose="020B0606020202030204" pitchFamily="34" charset="0"/>
              </a:rPr>
              <a:t>Molecule Symbol:	p53</a:t>
            </a:r>
          </a:p>
          <a:p>
            <a:pPr>
              <a:tabLst>
                <a:tab pos="1255713" algn="l"/>
              </a:tabLst>
            </a:pPr>
            <a:r>
              <a:rPr lang="en-US" sz="1200" dirty="0" smtClean="0">
                <a:latin typeface="Arial Narrow" panose="020B0606020202030204" pitchFamily="34" charset="0"/>
              </a:rPr>
              <a:t>Species of Origin:	Human (Taxid:9606)</a:t>
            </a:r>
          </a:p>
          <a:p>
            <a:pPr>
              <a:tabLst>
                <a:tab pos="1255713" algn="l"/>
              </a:tabLst>
            </a:pPr>
            <a:r>
              <a:rPr lang="en-US" sz="1200" dirty="0" smtClean="0">
                <a:latin typeface="Arial Narrow" panose="020B0606020202030204" pitchFamily="34" charset="0"/>
              </a:rPr>
              <a:t>Cross-reference(s):	P04637-1 (</a:t>
            </a:r>
            <a:r>
              <a:rPr lang="en-US" sz="1200" dirty="0" err="1" smtClean="0">
                <a:latin typeface="Arial Narrow" panose="020B0606020202030204" pitchFamily="34" charset="0"/>
              </a:rPr>
              <a:t>UniProtKB</a:t>
            </a:r>
            <a:r>
              <a:rPr lang="en-US" sz="1200" dirty="0" smtClean="0">
                <a:latin typeface="Arial Narrow" panose="020B0606020202030204" pitchFamily="34" charset="0"/>
              </a:rPr>
              <a:t>),  NP_00537, (RefSeq), …</a:t>
            </a:r>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60000"/>
                    <a:lumOff val="40000"/>
                  </a:schemeClr>
                </a:solidFill>
              </a:rPr>
              <a:t>    </a:t>
            </a:r>
            <a:endParaRPr lang="en-US" dirty="0">
              <a:solidFill>
                <a:schemeClr val="tx2">
                  <a:lumMod val="60000"/>
                  <a:lumOff val="40000"/>
                </a:schemeClr>
              </a:solidFill>
            </a:endParaRP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smtClean="0">
                <a:latin typeface="Arial Narrow" panose="020B0606020202030204" pitchFamily="34" charset="0"/>
              </a:rPr>
              <a:t>Experimental Role: 	Bait (MI:0496)</a:t>
            </a:r>
          </a:p>
          <a:p>
            <a:pPr>
              <a:tabLst>
                <a:tab pos="1717675" algn="l"/>
              </a:tabLst>
            </a:pPr>
            <a:r>
              <a:rPr lang="en-US" sz="1200" dirty="0" smtClean="0">
                <a:latin typeface="Arial Narrow" panose="020B0606020202030204" pitchFamily="34" charset="0"/>
              </a:rPr>
              <a:t>Experimental Source: 	E.coli K12 (</a:t>
            </a:r>
            <a:r>
              <a:rPr lang="en-US" sz="1200" dirty="0" err="1" smtClean="0">
                <a:latin typeface="Arial Narrow" panose="020B0606020202030204" pitchFamily="34" charset="0"/>
              </a:rPr>
              <a:t>Taxid</a:t>
            </a:r>
            <a:r>
              <a:rPr lang="en-US" sz="1200" dirty="0" smtClean="0">
                <a:latin typeface="Arial Narrow" panose="020B0606020202030204" pitchFamily="34" charset="0"/>
              </a:rPr>
              <a:t>: 83333)</a:t>
            </a:r>
          </a:p>
          <a:p>
            <a:pPr>
              <a:tabLst>
                <a:tab pos="1717675" algn="l"/>
              </a:tabLst>
            </a:pPr>
            <a:r>
              <a:rPr lang="en-US" sz="1200" dirty="0" smtClean="0">
                <a:latin typeface="Arial Narrow" panose="020B0606020202030204" pitchFamily="34" charset="0"/>
              </a:rPr>
              <a:t>Identification method(s):  	Predetermined (MI:0396)</a:t>
            </a:r>
          </a:p>
          <a:p>
            <a:r>
              <a:rPr lang="en-US" sz="1200" dirty="0" smtClean="0">
                <a:latin typeface="Arial Narrow" panose="020B0606020202030204" pitchFamily="34" charset="0"/>
              </a:rPr>
              <a:t>Features: </a:t>
            </a:r>
          </a:p>
          <a:p>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smtClean="0"/>
              <a:t>…</a:t>
            </a:r>
            <a:endParaRPr lang="en-US" sz="1600" dirty="0"/>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smtClean="0"/>
              <a:t>2</a:t>
            </a:r>
            <a:endParaRPr lang="en-US" sz="1000" dirty="0"/>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smtClean="0"/>
              <a:t>1</a:t>
            </a:r>
            <a:endParaRPr lang="en-US" sz="1000" dirty="0"/>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smtClean="0"/>
              <a:t>…</a:t>
            </a:r>
            <a:endParaRPr lang="en-US" sz="1000" dirty="0"/>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smtClean="0">
                <a:latin typeface="Arial Narrow" panose="020B0606020202030204" pitchFamily="34" charset="0"/>
              </a:rPr>
              <a:t>Feature Type: 	Sufficient  binding region (MI:0442)</a:t>
            </a:r>
          </a:p>
          <a:p>
            <a:pPr>
              <a:tabLst>
                <a:tab pos="1487488" algn="l"/>
              </a:tabLst>
            </a:pPr>
            <a:r>
              <a:rPr lang="en-US" sz="1200" dirty="0" smtClean="0">
                <a:latin typeface="Arial Narrow" panose="020B0606020202030204" pitchFamily="34" charset="0"/>
              </a:rPr>
              <a:t>Feature Range: 	1-73</a:t>
            </a:r>
          </a:p>
          <a:p>
            <a:pPr>
              <a:tabLst>
                <a:tab pos="1487488" algn="l"/>
              </a:tabLst>
            </a:pPr>
            <a:r>
              <a:rPr lang="en-US" sz="1200" dirty="0" smtClean="0">
                <a:latin typeface="Arial Narrow" panose="020B0606020202030204" pitchFamily="34" charset="0"/>
              </a:rPr>
              <a:t>Identification Method: 	Deletion analysis (MI:0033)    </a:t>
            </a:r>
            <a:endParaRPr lang="en-US" sz="1200" dirty="0">
              <a:latin typeface="Arial Narrow" panose="020B0606020202030204" pitchFamily="34" charset="0"/>
            </a:endParaRPr>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 Record</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7" name="Rectangle 36"/>
          <p:cNvSpPr/>
          <p:nvPr/>
        </p:nvSpPr>
        <p:spPr>
          <a:xfrm>
            <a:off x="7186246" y="5052644"/>
            <a:ext cx="4427244" cy="939800"/>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382329" y="5107046"/>
            <a:ext cx="4035079" cy="830997"/>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Identify/Re-identify Proteins </a:t>
            </a:r>
          </a:p>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That Interacted</a:t>
            </a:r>
            <a:endParaRPr 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6" name="Rectangle 35"/>
          <p:cNvSpPr/>
          <p:nvPr/>
        </p:nvSpPr>
        <p:spPr>
          <a:xfrm>
            <a:off x="7186246" y="3693440"/>
            <a:ext cx="4427244" cy="920913"/>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7707" y="3923064"/>
            <a:ext cx="4084323" cy="461665"/>
          </a:xfrm>
          <a:prstGeom prst="rect">
            <a:avLst/>
          </a:prstGeom>
        </p:spPr>
        <p:txBody>
          <a:bodyPr wrap="none">
            <a:spAutoFit/>
          </a:bodyPr>
          <a:lstStyle/>
          <a:p>
            <a:pPr algn="ctr"/>
            <a:r>
              <a:rPr lang="en-US" sz="2400" dirty="0" smtClean="0">
                <a:solidFill>
                  <a:schemeClr val="accent1">
                    <a:lumMod val="75000"/>
                  </a:schemeClr>
                </a:solidFill>
                <a:latin typeface="Arial" panose="020B0604020202020204" pitchFamily="34" charset="0"/>
                <a:cs typeface="Arial" panose="020B0604020202020204" pitchFamily="34" charset="0"/>
              </a:rPr>
              <a:t>Test Which Proteins Interact</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41" name="Rectangle 40"/>
          <p:cNvSpPr/>
          <p:nvPr/>
        </p:nvSpPr>
        <p:spPr>
          <a:xfrm>
            <a:off x="7186246" y="2363951"/>
            <a:ext cx="4427244" cy="891198"/>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56864" y="2578718"/>
            <a:ext cx="3686009" cy="461665"/>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Get the Proteins Together</a:t>
            </a:r>
          </a:p>
        </p:txBody>
      </p:sp>
      <p:cxnSp>
        <p:nvCxnSpPr>
          <p:cNvPr id="47" name="Straight Arrow Connector 46"/>
          <p:cNvCxnSpPr>
            <a:stCxn id="35" idx="2"/>
            <a:endCxn id="41" idx="0"/>
          </p:cNvCxnSpPr>
          <p:nvPr/>
        </p:nvCxnSpPr>
        <p:spPr>
          <a:xfrm>
            <a:off x="9399868" y="1925660"/>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a:endCxn id="36" idx="0"/>
          </p:cNvCxnSpPr>
          <p:nvPr/>
        </p:nvCxnSpPr>
        <p:spPr>
          <a:xfrm>
            <a:off x="9399868" y="3255149"/>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6" idx="2"/>
            <a:endCxn id="37" idx="0"/>
          </p:cNvCxnSpPr>
          <p:nvPr/>
        </p:nvCxnSpPr>
        <p:spPr>
          <a:xfrm>
            <a:off x="9399868" y="4614353"/>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586153" y="1055078"/>
            <a:ext cx="5720861" cy="973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4861863" y="1767190"/>
            <a:ext cx="31973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smtClean="0">
                <a:latin typeface="Arial Narrow" panose="020B0606020202030204" pitchFamily="34" charset="0"/>
              </a:rPr>
              <a:t>Interaction Detection Method:	Pull down (MI:0096)</a:t>
            </a:r>
          </a:p>
          <a:p>
            <a:pPr>
              <a:tabLst>
                <a:tab pos="2289175" algn="l"/>
              </a:tabLst>
            </a:pPr>
            <a:r>
              <a:rPr lang="en-US" sz="1200" dirty="0" smtClean="0">
                <a:latin typeface="Arial Narrow" panose="020B0606020202030204" pitchFamily="34" charset="0"/>
              </a:rPr>
              <a:t>Experiment Host/Cell Line:  	in vitro</a:t>
            </a:r>
          </a:p>
          <a:p>
            <a:pPr>
              <a:tabLst>
                <a:tab pos="2289175" algn="l"/>
              </a:tabLst>
            </a:pPr>
            <a:r>
              <a:rPr lang="en-US" sz="1200" dirty="0" smtClean="0">
                <a:latin typeface="Arial Narrow" panose="020B0606020202030204" pitchFamily="34" charset="0"/>
              </a:rPr>
              <a:t>Interaction Type:	Direct (MI:0407)</a:t>
            </a:r>
          </a:p>
          <a:p>
            <a:endParaRPr lang="en-US" sz="1200" dirty="0">
              <a:latin typeface="Arial Narrow" panose="020B0606020202030204" pitchFamily="34" charset="0"/>
            </a:endParaRPr>
          </a:p>
        </p:txBody>
      </p:sp>
    </p:spTree>
    <p:extLst>
      <p:ext uri="{BB962C8B-B14F-4D97-AF65-F5344CB8AC3E}">
        <p14:creationId xmlns:p14="http://schemas.microsoft.com/office/powerpoint/2010/main" val="2713779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86246" y="1034462"/>
            <a:ext cx="4427244" cy="891198"/>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308448" y="1249229"/>
            <a:ext cx="2182841" cy="461665"/>
          </a:xfrm>
          <a:prstGeom prst="rect">
            <a:avLst/>
          </a:prstGeom>
          <a:noFill/>
        </p:spPr>
        <p:txBody>
          <a:bodyPr wrap="square" rtlCol="0">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Make Proteins</a:t>
            </a:r>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smtClean="0"/>
              <a:t>Interaction Record</a:t>
            </a:r>
            <a:endParaRPr lang="en-US" sz="1600" dirty="0"/>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smtClean="0"/>
              <a:t>Interaction Experiment</a:t>
            </a:r>
            <a:endParaRPr lang="en-US" sz="1600" dirty="0"/>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smtClean="0"/>
              <a:t>Participant List</a:t>
            </a:r>
            <a:endParaRPr lang="en-US" sz="1600" dirty="0"/>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smtClean="0"/>
              <a:t>2</a:t>
            </a:r>
            <a:endParaRPr lang="en-US" dirty="0"/>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smtClean="0"/>
              <a:t>1</a:t>
            </a:r>
            <a:endParaRPr lang="en-US" sz="1600" dirty="0"/>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smtClean="0"/>
              <a:t>N</a:t>
            </a:r>
            <a:endParaRPr lang="en-US" sz="1600" dirty="0"/>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smtClean="0"/>
              <a:t>Molecule Type:   	Protein (MI:0326)</a:t>
            </a:r>
          </a:p>
          <a:p>
            <a:pPr>
              <a:tabLst>
                <a:tab pos="1255713" algn="l"/>
              </a:tabLst>
            </a:pPr>
            <a:r>
              <a:rPr lang="en-US" sz="1200" dirty="0" smtClean="0"/>
              <a:t>Molecule Name: 	Cellular  tumor antigen p53</a:t>
            </a:r>
          </a:p>
          <a:p>
            <a:pPr>
              <a:tabLst>
                <a:tab pos="1255713" algn="l"/>
              </a:tabLst>
            </a:pPr>
            <a:r>
              <a:rPr lang="en-US" sz="1200" dirty="0" smtClean="0"/>
              <a:t>Molecule Symbol:	p53</a:t>
            </a:r>
          </a:p>
          <a:p>
            <a:pPr>
              <a:tabLst>
                <a:tab pos="1255713" algn="l"/>
              </a:tabLst>
            </a:pPr>
            <a:r>
              <a:rPr lang="en-US" sz="1200" dirty="0" smtClean="0"/>
              <a:t>Species of Origin:	Human (Taxid:9606)</a:t>
            </a:r>
          </a:p>
          <a:p>
            <a:pPr>
              <a:tabLst>
                <a:tab pos="1255713" algn="l"/>
              </a:tabLst>
            </a:pPr>
            <a:r>
              <a:rPr lang="en-US" sz="1200" dirty="0" smtClean="0"/>
              <a:t>Cross-reference(s):	P04637-1 (</a:t>
            </a:r>
            <a:r>
              <a:rPr lang="en-US" sz="1200" dirty="0" err="1" smtClean="0"/>
              <a:t>UniProtKB</a:t>
            </a:r>
            <a:r>
              <a:rPr lang="en-US" sz="1200" dirty="0" smtClean="0"/>
              <a:t>),  NP_00537, (RefSeq), …</a:t>
            </a:r>
            <a:r>
              <a:rPr lang="en-US" sz="1200" dirty="0"/>
              <a:t>	 </a:t>
            </a:r>
            <a:r>
              <a:rPr lang="en-US" sz="1200" dirty="0" smtClean="0"/>
              <a:t>      </a:t>
            </a:r>
            <a:endParaRPr lang="en-US" sz="1200" dirty="0"/>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60000"/>
                    <a:lumOff val="40000"/>
                  </a:schemeClr>
                </a:solidFill>
              </a:rPr>
              <a:t>    </a:t>
            </a:r>
            <a:endParaRPr lang="en-US" dirty="0">
              <a:solidFill>
                <a:schemeClr val="tx2">
                  <a:lumMod val="60000"/>
                  <a:lumOff val="40000"/>
                </a:schemeClr>
              </a:solidFill>
            </a:endParaRP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smtClean="0"/>
              <a:t>Experimental Role: 	Bait (MI:0496)</a:t>
            </a:r>
          </a:p>
          <a:p>
            <a:pPr>
              <a:tabLst>
                <a:tab pos="1717675" algn="l"/>
              </a:tabLst>
            </a:pPr>
            <a:r>
              <a:rPr lang="en-US" sz="1200" dirty="0" smtClean="0"/>
              <a:t>Experimental Source: 	E.coli K12 (</a:t>
            </a:r>
            <a:r>
              <a:rPr lang="en-US" sz="1200" dirty="0" err="1" smtClean="0"/>
              <a:t>Taxid</a:t>
            </a:r>
            <a:r>
              <a:rPr lang="en-US" sz="1200" dirty="0" smtClean="0"/>
              <a:t>: 83333)</a:t>
            </a:r>
          </a:p>
          <a:p>
            <a:pPr>
              <a:tabLst>
                <a:tab pos="1717675" algn="l"/>
              </a:tabLst>
            </a:pPr>
            <a:r>
              <a:rPr lang="en-US" sz="1200" dirty="0" smtClean="0"/>
              <a:t>Identification method(s):  	Predetermined (MI:0396)</a:t>
            </a:r>
          </a:p>
          <a:p>
            <a:r>
              <a:rPr lang="en-US" sz="1200" dirty="0" smtClean="0"/>
              <a:t>Features: </a:t>
            </a:r>
          </a:p>
          <a:p>
            <a:r>
              <a:rPr lang="en-US" sz="1200" dirty="0"/>
              <a:t>	 </a:t>
            </a:r>
            <a:r>
              <a:rPr lang="en-US" sz="1200" dirty="0" smtClean="0"/>
              <a:t>      </a:t>
            </a:r>
            <a:endParaRPr lang="en-US" sz="1200" dirty="0"/>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smtClean="0"/>
              <a:t>…</a:t>
            </a:r>
            <a:endParaRPr lang="en-US" sz="1600" dirty="0"/>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smtClean="0"/>
              <a:t>2</a:t>
            </a:r>
            <a:endParaRPr lang="en-US" sz="1000" dirty="0"/>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smtClean="0"/>
              <a:t>1</a:t>
            </a:r>
            <a:endParaRPr lang="en-US" sz="1000" dirty="0"/>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smtClean="0"/>
              <a:t>…</a:t>
            </a:r>
            <a:endParaRPr lang="en-US" sz="1000" dirty="0"/>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smtClean="0"/>
              <a:t>Feature Type: 	Sufficient  binding region (MI:0442)</a:t>
            </a:r>
          </a:p>
          <a:p>
            <a:pPr>
              <a:tabLst>
                <a:tab pos="1487488" algn="l"/>
              </a:tabLst>
            </a:pPr>
            <a:r>
              <a:rPr lang="en-US" sz="1200" dirty="0" smtClean="0"/>
              <a:t>Feature Range: 	1-73</a:t>
            </a:r>
          </a:p>
          <a:p>
            <a:pPr>
              <a:tabLst>
                <a:tab pos="1487488" algn="l"/>
              </a:tabLst>
            </a:pPr>
            <a:r>
              <a:rPr lang="en-US" sz="1200" dirty="0" smtClean="0"/>
              <a:t>Identification Method: 	Deletion analysis (MI:0033)    </a:t>
            </a:r>
            <a:endParaRPr lang="en-US" sz="1200" dirty="0"/>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 Record</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7" name="Rectangle 36"/>
          <p:cNvSpPr/>
          <p:nvPr/>
        </p:nvSpPr>
        <p:spPr>
          <a:xfrm>
            <a:off x="7186246" y="5052644"/>
            <a:ext cx="4427244" cy="939800"/>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442442" y="5107046"/>
            <a:ext cx="3914854" cy="830997"/>
          </a:xfrm>
          <a:prstGeom prst="rect">
            <a:avLst/>
          </a:prstGeom>
        </p:spPr>
        <p:txBody>
          <a:bodyPr wrap="none">
            <a:spAutoFit/>
          </a:bodyPr>
          <a:lstStyle/>
          <a:p>
            <a:pPr algn="ctr"/>
            <a:r>
              <a:rPr lang="en-US" sz="2400" dirty="0" smtClean="0">
                <a:solidFill>
                  <a:schemeClr val="accent1">
                    <a:lumMod val="75000"/>
                  </a:schemeClr>
                </a:solidFill>
                <a:latin typeface="Arial" panose="020B0604020202020204" pitchFamily="34" charset="0"/>
                <a:cs typeface="Arial" panose="020B0604020202020204" pitchFamily="34" charset="0"/>
              </a:rPr>
              <a:t>Identify/re-identify Proteins </a:t>
            </a:r>
          </a:p>
          <a:p>
            <a:pPr algn="ctr"/>
            <a:r>
              <a:rPr lang="en-US" sz="2400" dirty="0" smtClean="0">
                <a:solidFill>
                  <a:schemeClr val="accent1">
                    <a:lumMod val="75000"/>
                  </a:schemeClr>
                </a:solidFill>
                <a:latin typeface="Arial" panose="020B0604020202020204" pitchFamily="34" charset="0"/>
                <a:cs typeface="Arial" panose="020B0604020202020204" pitchFamily="34" charset="0"/>
              </a:rPr>
              <a:t>That Interacted</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36" name="Rectangle 35"/>
          <p:cNvSpPr/>
          <p:nvPr/>
        </p:nvSpPr>
        <p:spPr>
          <a:xfrm>
            <a:off x="7186246" y="3693440"/>
            <a:ext cx="4427244" cy="920913"/>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7707" y="3923064"/>
            <a:ext cx="4084323" cy="461665"/>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Test Which Proteins Interact</a:t>
            </a:r>
            <a:endParaRPr 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1" name="Rectangle 40"/>
          <p:cNvSpPr/>
          <p:nvPr/>
        </p:nvSpPr>
        <p:spPr>
          <a:xfrm>
            <a:off x="7186246" y="2363951"/>
            <a:ext cx="4427244" cy="891198"/>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56864" y="2578718"/>
            <a:ext cx="3686009" cy="461665"/>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Get the Proteins Together</a:t>
            </a:r>
          </a:p>
        </p:txBody>
      </p:sp>
      <p:cxnSp>
        <p:nvCxnSpPr>
          <p:cNvPr id="47" name="Straight Arrow Connector 46"/>
          <p:cNvCxnSpPr>
            <a:stCxn id="35" idx="2"/>
            <a:endCxn id="41" idx="0"/>
          </p:cNvCxnSpPr>
          <p:nvPr/>
        </p:nvCxnSpPr>
        <p:spPr>
          <a:xfrm>
            <a:off x="9399868" y="1925660"/>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a:endCxn id="36" idx="0"/>
          </p:cNvCxnSpPr>
          <p:nvPr/>
        </p:nvCxnSpPr>
        <p:spPr>
          <a:xfrm>
            <a:off x="9399868" y="3255149"/>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6" idx="2"/>
            <a:endCxn id="37" idx="0"/>
          </p:cNvCxnSpPr>
          <p:nvPr/>
        </p:nvCxnSpPr>
        <p:spPr>
          <a:xfrm>
            <a:off x="9399868" y="4614353"/>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801666" y="2430049"/>
            <a:ext cx="4747364" cy="29060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4861863" y="4009344"/>
            <a:ext cx="31973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5800" y="1265980"/>
            <a:ext cx="3768404" cy="830997"/>
          </a:xfrm>
          <a:prstGeom prst="rect">
            <a:avLst/>
          </a:prstGeom>
          <a:noFill/>
        </p:spPr>
        <p:txBody>
          <a:bodyPr wrap="none" rtlCol="0">
            <a:spAutoFit/>
          </a:bodyPr>
          <a:lstStyle/>
          <a:p>
            <a:pPr>
              <a:tabLst>
                <a:tab pos="2289175" algn="l"/>
              </a:tabLst>
            </a:pPr>
            <a:r>
              <a:rPr lang="en-US" sz="1200" dirty="0" smtClean="0"/>
              <a:t>Interaction Detection Method:	Pull down (MI:0096)</a:t>
            </a:r>
          </a:p>
          <a:p>
            <a:pPr>
              <a:tabLst>
                <a:tab pos="2289175" algn="l"/>
              </a:tabLst>
            </a:pPr>
            <a:r>
              <a:rPr lang="en-US" sz="1200" dirty="0" smtClean="0"/>
              <a:t>Experiment Host/Cell Line:  	in vitro</a:t>
            </a:r>
          </a:p>
          <a:p>
            <a:pPr>
              <a:tabLst>
                <a:tab pos="2289175" algn="l"/>
              </a:tabLst>
            </a:pPr>
            <a:r>
              <a:rPr lang="en-US" sz="1200" dirty="0" smtClean="0"/>
              <a:t>Interaction Type:	Direct (MI:0407)</a:t>
            </a:r>
          </a:p>
          <a:p>
            <a:endParaRPr lang="en-US" sz="1200" dirty="0"/>
          </a:p>
        </p:txBody>
      </p:sp>
    </p:spTree>
    <p:extLst>
      <p:ext uri="{BB962C8B-B14F-4D97-AF65-F5344CB8AC3E}">
        <p14:creationId xmlns:p14="http://schemas.microsoft.com/office/powerpoint/2010/main" val="11402782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5317958" y="987721"/>
            <a:ext cx="2310063" cy="4955881"/>
            <a:chOff x="5305926" y="891466"/>
            <a:chExt cx="2310063" cy="4955881"/>
          </a:xfrm>
        </p:grpSpPr>
        <p:sp>
          <p:nvSpPr>
            <p:cNvPr id="31" name="Rectangle 30"/>
            <p:cNvSpPr/>
            <p:nvPr/>
          </p:nvSpPr>
          <p:spPr>
            <a:xfrm>
              <a:off x="5305926" y="891466"/>
              <a:ext cx="2310063" cy="495588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Object 24"/>
            <p:cNvGraphicFramePr>
              <a:graphicFrameLocks noChangeAspect="1"/>
            </p:cNvGraphicFramePr>
            <p:nvPr>
              <p:extLst>
                <p:ext uri="{D42A27DB-BD31-4B8C-83A1-F6EECF244321}">
                  <p14:modId xmlns:p14="http://schemas.microsoft.com/office/powerpoint/2010/main" val="1645321442"/>
                </p:ext>
              </p:extLst>
            </p:nvPr>
          </p:nvGraphicFramePr>
          <p:xfrm>
            <a:off x="5785303" y="1023818"/>
            <a:ext cx="1653611" cy="4785566"/>
          </p:xfrm>
          <a:graphic>
            <a:graphicData uri="http://schemas.openxmlformats.org/presentationml/2006/ole">
              <mc:AlternateContent xmlns:mc="http://schemas.openxmlformats.org/markup-compatibility/2006">
                <mc:Choice xmlns:v="urn:schemas-microsoft-com:vml" Requires="v">
                  <p:oleObj spid="_x0000_s1099" name="Image" r:id="rId4" imgW="2755440" imgH="7974360" progId="Photoshop.Image.12">
                    <p:embed/>
                  </p:oleObj>
                </mc:Choice>
                <mc:Fallback>
                  <p:oleObj name="Image" r:id="rId4" imgW="2755440" imgH="7974360" progId="Photoshop.Image.12">
                    <p:embed/>
                    <p:pic>
                      <p:nvPicPr>
                        <p:cNvPr id="0" name=""/>
                        <p:cNvPicPr/>
                        <p:nvPr/>
                      </p:nvPicPr>
                      <p:blipFill>
                        <a:blip r:embed="rId5"/>
                        <a:stretch>
                          <a:fillRect/>
                        </a:stretch>
                      </p:blipFill>
                      <p:spPr>
                        <a:xfrm>
                          <a:off x="5785303" y="1023818"/>
                          <a:ext cx="1653611" cy="4785566"/>
                        </a:xfrm>
                        <a:prstGeom prst="rect">
                          <a:avLst/>
                        </a:prstGeom>
                      </p:spPr>
                    </p:pic>
                  </p:oleObj>
                </mc:Fallback>
              </mc:AlternateContent>
            </a:graphicData>
          </a:graphic>
        </p:graphicFrame>
        <p:cxnSp>
          <p:nvCxnSpPr>
            <p:cNvPr id="53" name="Straight Arrow Connector 52"/>
            <p:cNvCxnSpPr/>
            <p:nvPr/>
          </p:nvCxnSpPr>
          <p:spPr>
            <a:xfrm>
              <a:off x="5366755" y="3053412"/>
              <a:ext cx="36576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97376" y="83841"/>
            <a:ext cx="4365298"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Protein Identification</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40" name="Rectangle 39"/>
          <p:cNvSpPr/>
          <p:nvPr/>
        </p:nvSpPr>
        <p:spPr>
          <a:xfrm>
            <a:off x="42272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6"/>
          <a:stretch>
            <a:fillRect/>
          </a:stretch>
        </p:blipFill>
        <p:spPr>
          <a:xfrm>
            <a:off x="537072" y="891466"/>
            <a:ext cx="4663443"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8" name="TextBox 47"/>
          <p:cNvSpPr txBox="1"/>
          <p:nvPr/>
        </p:nvSpPr>
        <p:spPr>
          <a:xfrm>
            <a:off x="653141" y="6011333"/>
            <a:ext cx="4184674"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smtClean="0">
                <a:solidFill>
                  <a:schemeClr val="accent1">
                    <a:lumMod val="75000"/>
                  </a:schemeClr>
                </a:solidFill>
                <a:latin typeface="Arial Narrow" panose="020B0606020202030204" pitchFamily="34" charset="0"/>
              </a:rPr>
              <a:t>Obri</a:t>
            </a:r>
            <a:r>
              <a:rPr lang="en-US" sz="1600" dirty="0" smtClean="0">
                <a:solidFill>
                  <a:schemeClr val="accent1">
                    <a:lumMod val="75000"/>
                  </a:schemeClr>
                </a:solidFill>
                <a:latin typeface="Arial Narrow" panose="020B0606020202030204" pitchFamily="34" charset="0"/>
              </a:rPr>
              <a:t> </a:t>
            </a:r>
            <a:r>
              <a:rPr lang="en-US" sz="1600" i="1" dirty="0" smtClean="0">
                <a:solidFill>
                  <a:schemeClr val="accent1">
                    <a:lumMod val="75000"/>
                  </a:schemeClr>
                </a:solidFill>
                <a:latin typeface="Arial Narrow" panose="020B0606020202030204" pitchFamily="34" charset="0"/>
              </a:rPr>
              <a:t>et al</a:t>
            </a:r>
            <a:r>
              <a:rPr lang="en-US" sz="1600" dirty="0" smtClean="0">
                <a:solidFill>
                  <a:schemeClr val="accent1">
                    <a:lumMod val="75000"/>
                  </a:schemeClr>
                </a:solidFill>
                <a:latin typeface="Arial Narrow" panose="020B0606020202030204" pitchFamily="34" charset="0"/>
              </a:rPr>
              <a:t>. Nature 505:648-53 (2014); PMID: 24463511</a:t>
            </a:r>
            <a:endParaRPr lang="en-US" sz="1600" dirty="0">
              <a:solidFill>
                <a:schemeClr val="accent1">
                  <a:lumMod val="75000"/>
                </a:schemeClr>
              </a:solidFill>
              <a:latin typeface="Arial Narrow" panose="020B0606020202030204" pitchFamily="34" charset="0"/>
            </a:endParaRPr>
          </a:p>
        </p:txBody>
      </p:sp>
      <p:cxnSp>
        <p:nvCxnSpPr>
          <p:cNvPr id="49" name="Straight Connector 48"/>
          <p:cNvCxnSpPr/>
          <p:nvPr/>
        </p:nvCxnSpPr>
        <p:spPr>
          <a:xfrm flipV="1">
            <a:off x="5101391" y="1422394"/>
            <a:ext cx="0" cy="342842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113421" y="4259185"/>
            <a:ext cx="668773" cy="523220"/>
          </a:xfrm>
          <a:prstGeom prst="rect">
            <a:avLst/>
          </a:prstGeom>
          <a:noFill/>
        </p:spPr>
        <p:txBody>
          <a:bodyPr wrap="none" rtlCol="0">
            <a:spAutoFit/>
          </a:bodyPr>
          <a:lstStyle/>
          <a:p>
            <a:r>
              <a:rPr lang="en-US" sz="2800" b="1" dirty="0" smtClean="0">
                <a:solidFill>
                  <a:srgbClr val="FF0000"/>
                </a:solidFill>
              </a:rPr>
              <a:t>MS</a:t>
            </a:r>
            <a:endParaRPr lang="en-US" sz="2800" b="1" dirty="0">
              <a:solidFill>
                <a:srgbClr val="FF0000"/>
              </a:solidFill>
            </a:endParaRPr>
          </a:p>
        </p:txBody>
      </p:sp>
      <p:sp>
        <p:nvSpPr>
          <p:cNvPr id="26" name="Rectangle 25"/>
          <p:cNvSpPr/>
          <p:nvPr/>
        </p:nvSpPr>
        <p:spPr>
          <a:xfrm>
            <a:off x="2107095" y="1171021"/>
            <a:ext cx="1645921" cy="39178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a:off x="2178657" y="3675683"/>
            <a:ext cx="36576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8002071" y="621888"/>
            <a:ext cx="3743707" cy="5650493"/>
            <a:chOff x="8107398" y="730172"/>
            <a:chExt cx="3743707" cy="5650493"/>
          </a:xfrm>
        </p:grpSpPr>
        <p:sp>
          <p:nvSpPr>
            <p:cNvPr id="57" name="Rectangle 56"/>
            <p:cNvSpPr/>
            <p:nvPr/>
          </p:nvSpPr>
          <p:spPr>
            <a:xfrm>
              <a:off x="8107398" y="730172"/>
              <a:ext cx="3743707" cy="565049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8349221" y="730172"/>
              <a:ext cx="3260060" cy="830997"/>
            </a:xfrm>
            <a:prstGeom prst="rect">
              <a:avLst/>
            </a:prstGeom>
            <a:noFill/>
          </p:spPr>
          <p:txBody>
            <a:bodyPr wrap="none" rtlCol="0">
              <a:spAutoFit/>
            </a:bodyPr>
            <a:lstStyle/>
            <a:p>
              <a:pPr algn="ctr"/>
              <a:r>
                <a:rPr lang="en-US" sz="2400" dirty="0" err="1" smtClean="0">
                  <a:solidFill>
                    <a:schemeClr val="accent1">
                      <a:lumMod val="75000"/>
                    </a:schemeClr>
                  </a:solidFill>
                  <a:latin typeface="Arial" panose="020B0604020202020204" pitchFamily="34" charset="0"/>
                  <a:cs typeface="Arial" panose="020B0604020202020204" pitchFamily="34" charset="0"/>
                </a:rPr>
                <a:t>MassSpec</a:t>
              </a:r>
              <a:r>
                <a:rPr lang="en-US" sz="2400" dirty="0" smtClean="0">
                  <a:solidFill>
                    <a:schemeClr val="accent1">
                      <a:lumMod val="75000"/>
                    </a:schemeClr>
                  </a:solidFill>
                  <a:latin typeface="Arial" panose="020B0604020202020204" pitchFamily="34" charset="0"/>
                  <a:cs typeface="Arial" panose="020B0604020202020204" pitchFamily="34" charset="0"/>
                </a:rPr>
                <a:t> Protein </a:t>
              </a:r>
            </a:p>
            <a:p>
              <a:pPr algn="ctr"/>
              <a:r>
                <a:rPr lang="en-US" sz="2400" dirty="0" smtClean="0">
                  <a:solidFill>
                    <a:schemeClr val="accent1">
                      <a:lumMod val="75000"/>
                    </a:schemeClr>
                  </a:solidFill>
                  <a:latin typeface="Arial" panose="020B0604020202020204" pitchFamily="34" charset="0"/>
                  <a:cs typeface="Arial" panose="020B0604020202020204" pitchFamily="34" charset="0"/>
                </a:rPr>
                <a:t>Identification</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smtClean="0">
                  <a:solidFill>
                    <a:schemeClr val="accent1">
                      <a:lumMod val="75000"/>
                    </a:schemeClr>
                  </a:solidFill>
                  <a:latin typeface="Arial" panose="020B0604020202020204" pitchFamily="34" charset="0"/>
                  <a:cs typeface="Arial" panose="020B0604020202020204" pitchFamily="34" charset="0"/>
                </a:rPr>
                <a:t>Workflow</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pic>
          <p:nvPicPr>
            <p:cNvPr id="56" name="Picture 55"/>
            <p:cNvPicPr>
              <a:picLocks noChangeAspect="1"/>
            </p:cNvPicPr>
            <p:nvPr/>
          </p:nvPicPr>
          <p:blipFill rotWithShape="1">
            <a:blip r:embed="rId7">
              <a:extLst>
                <a:ext uri="{28A0092B-C50C-407E-A947-70E740481C1C}">
                  <a14:useLocalDpi xmlns:a14="http://schemas.microsoft.com/office/drawing/2010/main" val="0"/>
                </a:ext>
              </a:extLst>
            </a:blip>
            <a:srcRect t="7760" b="10122"/>
            <a:stretch/>
          </p:blipFill>
          <p:spPr>
            <a:xfrm>
              <a:off x="8579337" y="1429346"/>
              <a:ext cx="2799828" cy="4849590"/>
            </a:xfrm>
            <a:prstGeom prst="rect">
              <a:avLst/>
            </a:prstGeom>
          </p:spPr>
        </p:pic>
      </p:grpSp>
    </p:spTree>
    <p:extLst>
      <p:ext uri="{BB962C8B-B14F-4D97-AF65-F5344CB8AC3E}">
        <p14:creationId xmlns:p14="http://schemas.microsoft.com/office/powerpoint/2010/main" val="29258133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5326" y="794084"/>
            <a:ext cx="6244390" cy="559468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2461022397"/>
              </p:ext>
            </p:extLst>
          </p:nvPr>
        </p:nvGraphicFramePr>
        <p:xfrm>
          <a:off x="669091" y="851486"/>
          <a:ext cx="5967413" cy="5418137"/>
        </p:xfrm>
        <a:graphic>
          <a:graphicData uri="http://schemas.openxmlformats.org/presentationml/2006/ole">
            <mc:AlternateContent xmlns:mc="http://schemas.openxmlformats.org/markup-compatibility/2006">
              <mc:Choice xmlns:v="urn:schemas-microsoft-com:vml" Requires="v">
                <p:oleObj spid="_x0000_s2121" name="Image" r:id="rId4" imgW="11999880" imgH="10895040" progId="Photoshop.Image.12">
                  <p:embed/>
                </p:oleObj>
              </mc:Choice>
              <mc:Fallback>
                <p:oleObj name="Image" r:id="rId4" imgW="11999880" imgH="10895040" progId="Photoshop.Image.12">
                  <p:embed/>
                  <p:pic>
                    <p:nvPicPr>
                      <p:cNvPr id="0" name=""/>
                      <p:cNvPicPr/>
                      <p:nvPr/>
                    </p:nvPicPr>
                    <p:blipFill>
                      <a:blip r:embed="rId5"/>
                      <a:stretch>
                        <a:fillRect/>
                      </a:stretch>
                    </p:blipFill>
                    <p:spPr>
                      <a:xfrm>
                        <a:off x="669091" y="851486"/>
                        <a:ext cx="5967413" cy="5418137"/>
                      </a:xfrm>
                      <a:prstGeom prst="rect">
                        <a:avLst/>
                      </a:prstGeom>
                    </p:spPr>
                  </p:pic>
                </p:oleObj>
              </mc:Fallback>
            </mc:AlternateContent>
          </a:graphicData>
        </a:graphic>
      </p:graphicFrame>
      <p:sp>
        <p:nvSpPr>
          <p:cNvPr id="4" name="TextBox 3"/>
          <p:cNvSpPr txBox="1"/>
          <p:nvPr/>
        </p:nvSpPr>
        <p:spPr>
          <a:xfrm>
            <a:off x="97376" y="83841"/>
            <a:ext cx="431400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UniprotKB: Q15906 </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6" name="TextBox 5"/>
          <p:cNvSpPr txBox="1"/>
          <p:nvPr/>
        </p:nvSpPr>
        <p:spPr>
          <a:xfrm>
            <a:off x="7712242" y="1624265"/>
            <a:ext cx="3946357" cy="3046988"/>
          </a:xfrm>
          <a:prstGeom prst="rect">
            <a:avLst/>
          </a:prstGeom>
          <a:noFill/>
        </p:spPr>
        <p:txBody>
          <a:bodyPr wrap="square" rtlCol="0">
            <a:spAutoFit/>
          </a:bodyPr>
          <a:lstStyle/>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In many cases multiple </a:t>
            </a:r>
            <a:r>
              <a:rPr lang="en-US" dirty="0">
                <a:solidFill>
                  <a:schemeClr val="accent1">
                    <a:lumMod val="75000"/>
                  </a:schemeClr>
                </a:solidFill>
                <a:latin typeface="Arial" panose="020B0604020202020204" pitchFamily="34" charset="0"/>
                <a:cs typeface="Arial" panose="020B0604020202020204" pitchFamily="34" charset="0"/>
              </a:rPr>
              <a:t>i</a:t>
            </a:r>
            <a:r>
              <a:rPr lang="en-US" dirty="0" smtClean="0">
                <a:solidFill>
                  <a:schemeClr val="accent1">
                    <a:lumMod val="75000"/>
                  </a:schemeClr>
                </a:solidFill>
                <a:latin typeface="Arial" panose="020B0604020202020204" pitchFamily="34" charset="0"/>
                <a:cs typeface="Arial" panose="020B0604020202020204" pitchFamily="34" charset="0"/>
              </a:rPr>
              <a:t>soforms exist</a:t>
            </a:r>
          </a:p>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It is hard to unambiguously demonstrate which one is present/absent</a:t>
            </a:r>
          </a:p>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The problem is not unique to MS – similar issues arise when identifying endogenous proteins by Western blots</a:t>
            </a:r>
          </a:p>
        </p:txBody>
      </p:sp>
      <p:sp>
        <p:nvSpPr>
          <p:cNvPr id="7" name="TextBox 6"/>
          <p:cNvSpPr txBox="1"/>
          <p:nvPr/>
        </p:nvSpPr>
        <p:spPr>
          <a:xfrm>
            <a:off x="7712242" y="998618"/>
            <a:ext cx="3644587" cy="461665"/>
          </a:xfrm>
          <a:prstGeom prst="rect">
            <a:avLst/>
          </a:prstGeom>
          <a:noFill/>
        </p:spPr>
        <p:txBody>
          <a:bodyPr wrap="none" rtlCol="0">
            <a:spAutoFit/>
          </a:bodyPr>
          <a:lstStyle/>
          <a:p>
            <a:r>
              <a:rPr lang="en-US" sz="2400" dirty="0" smtClean="0">
                <a:solidFill>
                  <a:schemeClr val="accent1">
                    <a:lumMod val="75000"/>
                  </a:schemeClr>
                </a:solidFill>
                <a:latin typeface="Arial" panose="020B0604020202020204" pitchFamily="34" charset="0"/>
                <a:cs typeface="Arial" panose="020B0604020202020204" pitchFamily="34" charset="0"/>
              </a:rPr>
              <a:t>Experimental Ambiguities</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13" name="Rectangle 12"/>
          <p:cNvSpPr/>
          <p:nvPr/>
        </p:nvSpPr>
        <p:spPr>
          <a:xfrm>
            <a:off x="653901" y="855922"/>
            <a:ext cx="1467293" cy="1913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56173" y="4386158"/>
            <a:ext cx="1467293" cy="1913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4160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5326" y="794084"/>
            <a:ext cx="6244390" cy="559468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2461022397"/>
              </p:ext>
            </p:extLst>
          </p:nvPr>
        </p:nvGraphicFramePr>
        <p:xfrm>
          <a:off x="669091" y="851486"/>
          <a:ext cx="5967413" cy="5418137"/>
        </p:xfrm>
        <a:graphic>
          <a:graphicData uri="http://schemas.openxmlformats.org/presentationml/2006/ole">
            <mc:AlternateContent xmlns:mc="http://schemas.openxmlformats.org/markup-compatibility/2006">
              <mc:Choice xmlns:v="urn:schemas-microsoft-com:vml" Requires="v">
                <p:oleObj spid="_x0000_s4167" name="Image" r:id="rId4" imgW="11999880" imgH="10895040" progId="Photoshop.Image.12">
                  <p:embed/>
                </p:oleObj>
              </mc:Choice>
              <mc:Fallback>
                <p:oleObj name="Image" r:id="rId4" imgW="11999880" imgH="10895040" progId="Photoshop.Image.12">
                  <p:embed/>
                  <p:pic>
                    <p:nvPicPr>
                      <p:cNvPr id="0" name=""/>
                      <p:cNvPicPr/>
                      <p:nvPr/>
                    </p:nvPicPr>
                    <p:blipFill>
                      <a:blip r:embed="rId5"/>
                      <a:stretch>
                        <a:fillRect/>
                      </a:stretch>
                    </p:blipFill>
                    <p:spPr>
                      <a:xfrm>
                        <a:off x="669091" y="851486"/>
                        <a:ext cx="5967413" cy="5418137"/>
                      </a:xfrm>
                      <a:prstGeom prst="rect">
                        <a:avLst/>
                      </a:prstGeom>
                    </p:spPr>
                  </p:pic>
                </p:oleObj>
              </mc:Fallback>
            </mc:AlternateContent>
          </a:graphicData>
        </a:graphic>
      </p:graphicFrame>
      <p:sp>
        <p:nvSpPr>
          <p:cNvPr id="4" name="TextBox 3"/>
          <p:cNvSpPr txBox="1"/>
          <p:nvPr/>
        </p:nvSpPr>
        <p:spPr>
          <a:xfrm>
            <a:off x="97376" y="83841"/>
            <a:ext cx="431400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UniprotKB: Q15906 </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6" name="TextBox 5"/>
          <p:cNvSpPr txBox="1"/>
          <p:nvPr/>
        </p:nvSpPr>
        <p:spPr>
          <a:xfrm>
            <a:off x="7712242" y="1624265"/>
            <a:ext cx="3946357" cy="2492990"/>
          </a:xfrm>
          <a:prstGeom prst="rect">
            <a:avLst/>
          </a:prstGeom>
          <a:noFill/>
        </p:spPr>
        <p:txBody>
          <a:bodyPr wrap="square" rtlCol="0">
            <a:spAutoFit/>
          </a:bodyPr>
          <a:lstStyle/>
          <a:p>
            <a:pPr marL="285750" indent="-165100">
              <a:spcAft>
                <a:spcPts val="18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In some cases there is no single identifier that covers all isoforms</a:t>
            </a:r>
          </a:p>
          <a:p>
            <a:pPr marL="285750" indent="-165100">
              <a:spcAft>
                <a:spcPts val="18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In some cases there are multiple identifiers that cover the same protein</a:t>
            </a:r>
          </a:p>
          <a:p>
            <a:pPr marL="285750" indent="-165100">
              <a:spcAft>
                <a:spcPts val="18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Database records change over time</a:t>
            </a:r>
          </a:p>
        </p:txBody>
      </p:sp>
      <p:sp>
        <p:nvSpPr>
          <p:cNvPr id="7" name="TextBox 6"/>
          <p:cNvSpPr txBox="1"/>
          <p:nvPr/>
        </p:nvSpPr>
        <p:spPr>
          <a:xfrm>
            <a:off x="7712242" y="998618"/>
            <a:ext cx="3319178" cy="461665"/>
          </a:xfrm>
          <a:prstGeom prst="rect">
            <a:avLst/>
          </a:prstGeom>
          <a:noFill/>
        </p:spPr>
        <p:txBody>
          <a:bodyPr wrap="none" rtlCol="0">
            <a:spAutoFit/>
          </a:bodyPr>
          <a:lstStyle/>
          <a:p>
            <a:r>
              <a:rPr lang="en-US" sz="2400" dirty="0" smtClean="0">
                <a:solidFill>
                  <a:schemeClr val="accent1">
                    <a:lumMod val="75000"/>
                  </a:schemeClr>
                </a:solidFill>
                <a:latin typeface="Arial" panose="020B0604020202020204" pitchFamily="34" charset="0"/>
                <a:cs typeface="Arial" panose="020B0604020202020204" pitchFamily="34" charset="0"/>
              </a:rPr>
              <a:t>Annotation Ambiguities</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13" name="Rectangle 12"/>
          <p:cNvSpPr/>
          <p:nvPr/>
        </p:nvSpPr>
        <p:spPr>
          <a:xfrm>
            <a:off x="2437731" y="166373"/>
            <a:ext cx="1804485" cy="5081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37123" y="5955878"/>
            <a:ext cx="1815132" cy="1913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70740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97376" y="83841"/>
            <a:ext cx="4365298"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Protein Identification</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40" name="Rectangle 39"/>
          <p:cNvSpPr/>
          <p:nvPr/>
        </p:nvSpPr>
        <p:spPr>
          <a:xfrm>
            <a:off x="42272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4"/>
          <a:stretch>
            <a:fillRect/>
          </a:stretch>
        </p:blipFill>
        <p:spPr>
          <a:xfrm>
            <a:off x="537072" y="891466"/>
            <a:ext cx="4663443"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8" name="TextBox 47"/>
          <p:cNvSpPr txBox="1"/>
          <p:nvPr/>
        </p:nvSpPr>
        <p:spPr>
          <a:xfrm>
            <a:off x="653141" y="6011333"/>
            <a:ext cx="4184674"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smtClean="0">
                <a:solidFill>
                  <a:schemeClr val="accent1">
                    <a:lumMod val="75000"/>
                  </a:schemeClr>
                </a:solidFill>
                <a:latin typeface="Arial Narrow" panose="020B0606020202030204" pitchFamily="34" charset="0"/>
              </a:rPr>
              <a:t>Obri</a:t>
            </a:r>
            <a:r>
              <a:rPr lang="en-US" sz="1600" dirty="0" smtClean="0">
                <a:solidFill>
                  <a:schemeClr val="accent1">
                    <a:lumMod val="75000"/>
                  </a:schemeClr>
                </a:solidFill>
                <a:latin typeface="Arial Narrow" panose="020B0606020202030204" pitchFamily="34" charset="0"/>
              </a:rPr>
              <a:t> </a:t>
            </a:r>
            <a:r>
              <a:rPr lang="en-US" sz="1600" i="1" dirty="0" smtClean="0">
                <a:solidFill>
                  <a:schemeClr val="accent1">
                    <a:lumMod val="75000"/>
                  </a:schemeClr>
                </a:solidFill>
                <a:latin typeface="Arial Narrow" panose="020B0606020202030204" pitchFamily="34" charset="0"/>
              </a:rPr>
              <a:t>et al</a:t>
            </a:r>
            <a:r>
              <a:rPr lang="en-US" sz="1600" dirty="0" smtClean="0">
                <a:solidFill>
                  <a:schemeClr val="accent1">
                    <a:lumMod val="75000"/>
                  </a:schemeClr>
                </a:solidFill>
                <a:latin typeface="Arial Narrow" panose="020B0606020202030204" pitchFamily="34" charset="0"/>
              </a:rPr>
              <a:t>. Nature 505:648-53 (2014); PMID: 24463511</a:t>
            </a:r>
            <a:endParaRPr lang="en-US" sz="1600" dirty="0">
              <a:solidFill>
                <a:schemeClr val="accent1">
                  <a:lumMod val="75000"/>
                </a:schemeClr>
              </a:solidFill>
              <a:latin typeface="Arial Narrow" panose="020B0606020202030204" pitchFamily="34" charset="0"/>
            </a:endParaRPr>
          </a:p>
        </p:txBody>
      </p:sp>
      <p:sp>
        <p:nvSpPr>
          <p:cNvPr id="26" name="Rectangle 25"/>
          <p:cNvSpPr/>
          <p:nvPr/>
        </p:nvSpPr>
        <p:spPr>
          <a:xfrm>
            <a:off x="2107095" y="1171021"/>
            <a:ext cx="1645921" cy="39178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a:off x="2178657" y="4785082"/>
            <a:ext cx="36576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6398555" y="577339"/>
            <a:ext cx="4025602" cy="5914901"/>
            <a:chOff x="6947198" y="616528"/>
            <a:chExt cx="4025602" cy="5914901"/>
          </a:xfrm>
        </p:grpSpPr>
        <p:sp>
          <p:nvSpPr>
            <p:cNvPr id="5" name="Rectangle 4"/>
            <p:cNvSpPr/>
            <p:nvPr/>
          </p:nvSpPr>
          <p:spPr>
            <a:xfrm>
              <a:off x="6947198" y="616528"/>
              <a:ext cx="4025602" cy="591490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263960774"/>
                </p:ext>
              </p:extLst>
            </p:nvPr>
          </p:nvGraphicFramePr>
          <p:xfrm>
            <a:off x="7774812" y="1195760"/>
            <a:ext cx="3028172" cy="5209249"/>
          </p:xfrm>
          <a:graphic>
            <a:graphicData uri="http://schemas.openxmlformats.org/presentationml/2006/ole">
              <mc:AlternateContent xmlns:mc="http://schemas.openxmlformats.org/markup-compatibility/2006">
                <mc:Choice xmlns:v="urn:schemas-microsoft-com:vml" Requires="v">
                  <p:oleObj spid="_x0000_s3145" name="Image" r:id="rId5" imgW="6666480" imgH="11466360" progId="Photoshop.Image.12">
                    <p:embed/>
                  </p:oleObj>
                </mc:Choice>
                <mc:Fallback>
                  <p:oleObj name="Image" r:id="rId5" imgW="6666480" imgH="11466360" progId="Photoshop.Image.12">
                    <p:embed/>
                    <p:pic>
                      <p:nvPicPr>
                        <p:cNvPr id="0" name=""/>
                        <p:cNvPicPr/>
                        <p:nvPr/>
                      </p:nvPicPr>
                      <p:blipFill>
                        <a:blip r:embed="rId6"/>
                        <a:stretch>
                          <a:fillRect/>
                        </a:stretch>
                      </p:blipFill>
                      <p:spPr>
                        <a:xfrm>
                          <a:off x="7774812" y="1195760"/>
                          <a:ext cx="3028172" cy="5209249"/>
                        </a:xfrm>
                        <a:prstGeom prst="rect">
                          <a:avLst/>
                        </a:prstGeom>
                      </p:spPr>
                    </p:pic>
                  </p:oleObj>
                </mc:Fallback>
              </mc:AlternateContent>
            </a:graphicData>
          </a:graphic>
        </p:graphicFrame>
        <p:sp>
          <p:nvSpPr>
            <p:cNvPr id="4" name="Rectangle 3"/>
            <p:cNvSpPr/>
            <p:nvPr/>
          </p:nvSpPr>
          <p:spPr>
            <a:xfrm>
              <a:off x="6947198" y="616528"/>
              <a:ext cx="2906565" cy="461665"/>
            </a:xfrm>
            <a:prstGeom prst="rect">
              <a:avLst/>
            </a:prstGeom>
          </p:spPr>
          <p:txBody>
            <a:bodyPr wrap="none">
              <a:spAutoFit/>
            </a:bodyPr>
            <a:lstStyle/>
            <a:p>
              <a:r>
                <a:rPr lang="en-US" sz="2400" dirty="0" smtClean="0">
                  <a:solidFill>
                    <a:schemeClr val="accent1">
                      <a:lumMod val="75000"/>
                    </a:schemeClr>
                  </a:solidFill>
                  <a:latin typeface="Arial" panose="020B0604020202020204" pitchFamily="34" charset="0"/>
                  <a:cs typeface="Arial" panose="020B0604020202020204" pitchFamily="34" charset="0"/>
                </a:rPr>
                <a:t>UniprotKB: P0C0S8</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grpSp>
      <p:cxnSp>
        <p:nvCxnSpPr>
          <p:cNvPr id="8" name="Straight Connector 7"/>
          <p:cNvCxnSpPr/>
          <p:nvPr/>
        </p:nvCxnSpPr>
        <p:spPr>
          <a:xfrm>
            <a:off x="9405257" y="4963886"/>
            <a:ext cx="0" cy="77070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498882" y="5138448"/>
            <a:ext cx="2392001" cy="400110"/>
          </a:xfrm>
          <a:prstGeom prst="rect">
            <a:avLst/>
          </a:prstGeom>
          <a:noFill/>
        </p:spPr>
        <p:txBody>
          <a:bodyPr wrap="none" rtlCol="0">
            <a:spAutoFit/>
          </a:bodyPr>
          <a:lstStyle/>
          <a:p>
            <a:r>
              <a:rPr lang="en-US" sz="2000" dirty="0" smtClean="0">
                <a:solidFill>
                  <a:srgbClr val="FF0000"/>
                </a:solidFill>
                <a:latin typeface="Arial" panose="020B0604020202020204" pitchFamily="34" charset="0"/>
                <a:cs typeface="Arial" panose="020B0604020202020204" pitchFamily="34" charset="0"/>
              </a:rPr>
              <a:t>Gene duplication !!!</a:t>
            </a:r>
            <a:endParaRPr lang="en-US" sz="20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7640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7376" y="83841"/>
            <a:ext cx="10765255" cy="646331"/>
          </a:xfrm>
          <a:prstGeom prst="rect">
            <a:avLst/>
          </a:prstGeom>
          <a:solidFill>
            <a:srgbClr val="000000">
              <a:alpha val="20000"/>
            </a:srgb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576457" y="1293223"/>
            <a:ext cx="4206240" cy="587828"/>
          </a:xfrm>
          <a:prstGeom prst="rect">
            <a:avLst/>
          </a:prstGeom>
          <a:solidFill>
            <a:schemeClr val="accent1">
              <a:lumMod val="20000"/>
              <a:lumOff val="80000"/>
            </a:schemeClr>
          </a:solidFill>
          <a:ln w="1905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95052" y="993459"/>
            <a:ext cx="6463393" cy="54857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849463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PICR: Protein Identifier Cross Reference</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593116022"/>
              </p:ext>
            </p:extLst>
          </p:nvPr>
        </p:nvGraphicFramePr>
        <p:xfrm>
          <a:off x="799554" y="1064978"/>
          <a:ext cx="6254387" cy="5263356"/>
        </p:xfrm>
        <a:graphic>
          <a:graphicData uri="http://schemas.openxmlformats.org/presentationml/2006/ole">
            <mc:AlternateContent xmlns:mc="http://schemas.openxmlformats.org/markup-compatibility/2006">
              <mc:Choice xmlns:v="urn:schemas-microsoft-com:vml" Requires="v">
                <p:oleObj spid="_x0000_s5195" name="Image" r:id="rId4" imgW="13384080" imgH="11263320" progId="Photoshop.Image.12">
                  <p:embed/>
                </p:oleObj>
              </mc:Choice>
              <mc:Fallback>
                <p:oleObj name="Image" r:id="rId4" imgW="13384080" imgH="11263320" progId="Photoshop.Image.12">
                  <p:embed/>
                  <p:pic>
                    <p:nvPicPr>
                      <p:cNvPr id="0" name=""/>
                      <p:cNvPicPr/>
                      <p:nvPr/>
                    </p:nvPicPr>
                    <p:blipFill>
                      <a:blip r:embed="rId5"/>
                      <a:stretch>
                        <a:fillRect/>
                      </a:stretch>
                    </p:blipFill>
                    <p:spPr>
                      <a:xfrm>
                        <a:off x="799554" y="1064978"/>
                        <a:ext cx="6254387" cy="5263356"/>
                      </a:xfrm>
                      <a:prstGeom prst="rect">
                        <a:avLst/>
                      </a:prstGeom>
                      <a:solidFill>
                        <a:schemeClr val="bg1"/>
                      </a:solidFill>
                      <a:ln>
                        <a:solidFill>
                          <a:schemeClr val="bg1"/>
                        </a:solidFill>
                      </a:ln>
                    </p:spPr>
                  </p:pic>
                </p:oleObj>
              </mc:Fallback>
            </mc:AlternateContent>
          </a:graphicData>
        </a:graphic>
      </p:graphicFrame>
      <p:sp>
        <p:nvSpPr>
          <p:cNvPr id="5" name="Rectangle 4"/>
          <p:cNvSpPr/>
          <p:nvPr/>
        </p:nvSpPr>
        <p:spPr>
          <a:xfrm>
            <a:off x="7686131" y="1415534"/>
            <a:ext cx="3993529" cy="369332"/>
          </a:xfrm>
          <a:prstGeom prst="rect">
            <a:avLst/>
          </a:prstGeom>
        </p:spPr>
        <p:txBody>
          <a:bodyPr wrap="none">
            <a:spAutoFit/>
          </a:bodyPr>
          <a:lstStyle/>
          <a:p>
            <a:r>
              <a:rPr lang="en-US" dirty="0" smtClean="0">
                <a:solidFill>
                  <a:schemeClr val="accent1">
                    <a:lumMod val="75000"/>
                  </a:schemeClr>
                </a:solidFill>
                <a:latin typeface="Arial" panose="020B0604020202020204" pitchFamily="34" charset="0"/>
                <a:cs typeface="Arial" panose="020B0604020202020204" pitchFamily="34" charset="0"/>
              </a:rPr>
              <a:t>URL:  http</a:t>
            </a:r>
            <a:r>
              <a:rPr lang="en-US" dirty="0">
                <a:solidFill>
                  <a:schemeClr val="accent1">
                    <a:lumMod val="75000"/>
                  </a:schemeClr>
                </a:solidFill>
                <a:latin typeface="Arial" panose="020B0604020202020204" pitchFamily="34" charset="0"/>
                <a:cs typeface="Arial" panose="020B0604020202020204" pitchFamily="34" charset="0"/>
              </a:rPr>
              <a:t>://www.ebi.ac.uk/Tools/picr/</a:t>
            </a:r>
          </a:p>
        </p:txBody>
      </p:sp>
      <p:sp>
        <p:nvSpPr>
          <p:cNvPr id="9" name="TextBox 8"/>
          <p:cNvSpPr txBox="1"/>
          <p:nvPr/>
        </p:nvSpPr>
        <p:spPr>
          <a:xfrm>
            <a:off x="7581612" y="2342720"/>
            <a:ext cx="4253335" cy="3508653"/>
          </a:xfrm>
          <a:prstGeom prst="rect">
            <a:avLst/>
          </a:prstGeom>
          <a:noFill/>
        </p:spPr>
        <p:txBody>
          <a:bodyPr wrap="square" rtlCol="0">
            <a:spAutoFit/>
          </a:bodyPr>
          <a:lstStyle/>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Hosted by EBI (</a:t>
            </a:r>
            <a:r>
              <a:rPr lang="en-US" dirty="0" err="1" smtClean="0">
                <a:solidFill>
                  <a:schemeClr val="accent1">
                    <a:lumMod val="75000"/>
                  </a:schemeClr>
                </a:solidFill>
                <a:latin typeface="Arial" panose="020B0604020202020204" pitchFamily="34" charset="0"/>
                <a:cs typeface="Arial" panose="020B0604020202020204" pitchFamily="34" charset="0"/>
              </a:rPr>
              <a:t>Hinxton</a:t>
            </a:r>
            <a:r>
              <a:rPr lang="en-US" dirty="0" smtClean="0">
                <a:solidFill>
                  <a:schemeClr val="accent1">
                    <a:lumMod val="75000"/>
                  </a:schemeClr>
                </a:solidFill>
                <a:latin typeface="Arial" panose="020B0604020202020204" pitchFamily="34" charset="0"/>
                <a:cs typeface="Arial" panose="020B0604020202020204" pitchFamily="34" charset="0"/>
              </a:rPr>
              <a:t>, UK)</a:t>
            </a:r>
          </a:p>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Cross-references between close to a 100 of databases (</a:t>
            </a:r>
            <a:r>
              <a:rPr lang="en-US" dirty="0" err="1" smtClean="0">
                <a:solidFill>
                  <a:schemeClr val="accent1">
                    <a:lumMod val="75000"/>
                  </a:schemeClr>
                </a:solidFill>
                <a:latin typeface="Arial" panose="020B0604020202020204" pitchFamily="34" charset="0"/>
                <a:cs typeface="Arial" panose="020B0604020202020204" pitchFamily="34" charset="0"/>
              </a:rPr>
              <a:t>UniProt</a:t>
            </a:r>
            <a:r>
              <a:rPr lang="en-US" dirty="0" smtClean="0">
                <a:solidFill>
                  <a:schemeClr val="accent1">
                    <a:lumMod val="75000"/>
                  </a:schemeClr>
                </a:solidFill>
                <a:latin typeface="Arial" panose="020B0604020202020204" pitchFamily="34" charset="0"/>
                <a:cs typeface="Arial" panose="020B0604020202020204" pitchFamily="34" charset="0"/>
              </a:rPr>
              <a:t>, </a:t>
            </a:r>
            <a:r>
              <a:rPr lang="en-US" dirty="0" err="1" smtClean="0">
                <a:solidFill>
                  <a:schemeClr val="accent1">
                    <a:lumMod val="75000"/>
                  </a:schemeClr>
                </a:solidFill>
                <a:latin typeface="Arial" panose="020B0604020202020204" pitchFamily="34" charset="0"/>
                <a:cs typeface="Arial" panose="020B0604020202020204" pitchFamily="34" charset="0"/>
              </a:rPr>
              <a:t>Refseq</a:t>
            </a:r>
            <a:r>
              <a:rPr lang="en-US" dirty="0" smtClean="0">
                <a:solidFill>
                  <a:schemeClr val="accent1">
                    <a:lumMod val="75000"/>
                  </a:schemeClr>
                </a:solidFill>
                <a:latin typeface="Arial" panose="020B0604020202020204" pitchFamily="34" charset="0"/>
                <a:cs typeface="Arial" panose="020B0604020202020204" pitchFamily="34" charset="0"/>
              </a:rPr>
              <a:t>, </a:t>
            </a:r>
            <a:r>
              <a:rPr lang="en-US" dirty="0" err="1" smtClean="0">
                <a:solidFill>
                  <a:schemeClr val="accent1">
                    <a:lumMod val="75000"/>
                  </a:schemeClr>
                </a:solidFill>
                <a:latin typeface="Arial" panose="020B0604020202020204" pitchFamily="34" charset="0"/>
                <a:cs typeface="Arial" panose="020B0604020202020204" pitchFamily="34" charset="0"/>
              </a:rPr>
              <a:t>Ensembl</a:t>
            </a:r>
            <a:r>
              <a:rPr lang="en-US" dirty="0" smtClean="0">
                <a:solidFill>
                  <a:schemeClr val="accent1">
                    <a:lumMod val="75000"/>
                  </a:schemeClr>
                </a:solidFill>
                <a:latin typeface="Arial" panose="020B0604020202020204" pitchFamily="34" charset="0"/>
                <a:cs typeface="Arial" panose="020B0604020202020204" pitchFamily="34" charset="0"/>
              </a:rPr>
              <a:t>, model organisms, PDB, ...)</a:t>
            </a:r>
          </a:p>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Stable ‘over time’ and over ‘interface’</a:t>
            </a:r>
          </a:p>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Access in a batch mode and as a service (SOAP and RESTful)</a:t>
            </a:r>
          </a:p>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Results presented in either tabular or HTML/XML format</a:t>
            </a:r>
            <a:endParaRPr lang="en-US" dirty="0">
              <a:solidFill>
                <a:schemeClr val="accent1">
                  <a:lumMod val="75000"/>
                </a:schemeClr>
              </a:solidFill>
              <a:latin typeface="Arial" panose="020B0604020202020204" pitchFamily="34" charset="0"/>
              <a:cs typeface="Arial" panose="020B0604020202020204" pitchFamily="34" charset="0"/>
            </a:endParaRPr>
          </a:p>
        </p:txBody>
      </p:sp>
      <p:sp>
        <p:nvSpPr>
          <p:cNvPr id="17" name="TextBox 16"/>
          <p:cNvSpPr txBox="1"/>
          <p:nvPr/>
        </p:nvSpPr>
        <p:spPr>
          <a:xfrm>
            <a:off x="9066882" y="121186"/>
            <a:ext cx="1667444" cy="584775"/>
          </a:xfrm>
          <a:prstGeom prst="rect">
            <a:avLst/>
          </a:prstGeom>
          <a:noFill/>
        </p:spPr>
        <p:txBody>
          <a:bodyPr wrap="none" rtlCol="0">
            <a:spAutoFit/>
          </a:bodyPr>
          <a:lstStyle/>
          <a:p>
            <a:pPr algn="ctr"/>
            <a:r>
              <a:rPr lang="en-US" sz="1600" i="1" dirty="0" smtClean="0">
                <a:solidFill>
                  <a:srgbClr val="000000"/>
                </a:solidFill>
              </a:rPr>
              <a:t>R.I.P.</a:t>
            </a:r>
          </a:p>
          <a:p>
            <a:pPr algn="ctr"/>
            <a:r>
              <a:rPr lang="en-US" sz="1600" i="1" dirty="0" smtClean="0">
                <a:solidFill>
                  <a:srgbClr val="000000"/>
                </a:solidFill>
              </a:rPr>
              <a:t>As of May 2019</a:t>
            </a:r>
            <a:endParaRPr lang="en-US" sz="1600" i="1" dirty="0">
              <a:solidFill>
                <a:srgbClr val="000000"/>
              </a:solidFill>
            </a:endParaRPr>
          </a:p>
        </p:txBody>
      </p:sp>
    </p:spTree>
    <p:extLst>
      <p:ext uri="{BB962C8B-B14F-4D97-AF65-F5344CB8AC3E}">
        <p14:creationId xmlns:p14="http://schemas.microsoft.com/office/powerpoint/2010/main" val="13207084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9" y="1560092"/>
            <a:ext cx="7251428" cy="492000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3" name="TextBox 2"/>
          <p:cNvSpPr txBox="1"/>
          <p:nvPr/>
        </p:nvSpPr>
        <p:spPr>
          <a:xfrm>
            <a:off x="97376" y="83841"/>
            <a:ext cx="4698722"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Molecular Interactions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p:cNvSpPr txBox="1"/>
          <p:nvPr/>
        </p:nvSpPr>
        <p:spPr>
          <a:xfrm>
            <a:off x="438807" y="731001"/>
            <a:ext cx="3062057" cy="523220"/>
          </a:xfrm>
          <a:prstGeom prst="rect">
            <a:avLst/>
          </a:prstGeom>
          <a:noFill/>
        </p:spPr>
        <p:txBody>
          <a:bodyPr wrap="none" rtlCol="0">
            <a:spAutoFit/>
          </a:bodyPr>
          <a:lstStyle/>
          <a:p>
            <a:r>
              <a:rPr lang="en-US" sz="2800" i="1" dirty="0" smtClean="0">
                <a:solidFill>
                  <a:schemeClr val="accent1">
                    <a:lumMod val="75000"/>
                  </a:schemeClr>
                </a:solidFill>
                <a:latin typeface="Arial" panose="020B0604020202020204" pitchFamily="34" charset="0"/>
                <a:cs typeface="Arial" panose="020B0604020202020204" pitchFamily="34" charset="0"/>
              </a:rPr>
              <a:t>Why do we care ?</a:t>
            </a:r>
            <a:endParaRPr lang="en-US" sz="2800" i="1" dirty="0">
              <a:solidFill>
                <a:schemeClr val="accent1">
                  <a:lumMod val="75000"/>
                </a:schemeClr>
              </a:solidFill>
              <a:latin typeface="Arial" panose="020B0604020202020204" pitchFamily="34" charset="0"/>
              <a:cs typeface="Arial" panose="020B0604020202020204" pitchFamily="34" charset="0"/>
            </a:endParaRPr>
          </a:p>
        </p:txBody>
      </p:sp>
      <p:sp>
        <p:nvSpPr>
          <p:cNvPr id="21" name="TextBox 20"/>
          <p:cNvSpPr txBox="1"/>
          <p:nvPr/>
        </p:nvSpPr>
        <p:spPr>
          <a:xfrm>
            <a:off x="8206154" y="3517377"/>
            <a:ext cx="3804247" cy="1384995"/>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Computer-readable description of function</a:t>
            </a:r>
          </a:p>
          <a:p>
            <a:pPr marL="285750" indent="-168275">
              <a:buFont typeface="Arial" panose="020B0604020202020204" pitchFamily="34" charset="0"/>
              <a:buChar char="•"/>
            </a:pPr>
            <a:r>
              <a:rPr lang="en-US" sz="1400" dirty="0" smtClean="0">
                <a:solidFill>
                  <a:schemeClr val="accent1">
                    <a:lumMod val="75000"/>
                  </a:schemeClr>
                </a:solidFill>
              </a:rPr>
              <a:t>Three complementary </a:t>
            </a:r>
            <a:r>
              <a:rPr lang="en-US" sz="1400" dirty="0">
                <a:solidFill>
                  <a:schemeClr val="accent1">
                    <a:lumMod val="75000"/>
                  </a:schemeClr>
                </a:solidFill>
              </a:rPr>
              <a:t>s</a:t>
            </a:r>
            <a:r>
              <a:rPr lang="en-US" sz="1400" dirty="0" smtClean="0">
                <a:solidFill>
                  <a:schemeClr val="accent1">
                    <a:lumMod val="75000"/>
                  </a:schemeClr>
                </a:solidFill>
              </a:rPr>
              <a:t>ections</a:t>
            </a:r>
          </a:p>
          <a:p>
            <a:pPr marL="742950" lvl="1" indent="-168275">
              <a:buFont typeface="Arial" panose="020B0604020202020204" pitchFamily="34" charset="0"/>
              <a:buChar char="•"/>
            </a:pPr>
            <a:r>
              <a:rPr lang="en-US" sz="1400" dirty="0" smtClean="0">
                <a:solidFill>
                  <a:schemeClr val="accent1">
                    <a:lumMod val="75000"/>
                  </a:schemeClr>
                </a:solidFill>
              </a:rPr>
              <a:t>Biological process</a:t>
            </a:r>
          </a:p>
          <a:p>
            <a:pPr marL="742950" lvl="1" indent="-168275">
              <a:buFont typeface="Arial" panose="020B0604020202020204" pitchFamily="34" charset="0"/>
              <a:buChar char="•"/>
            </a:pPr>
            <a:r>
              <a:rPr lang="en-US" sz="1400" dirty="0" smtClean="0">
                <a:solidFill>
                  <a:schemeClr val="bg1">
                    <a:lumMod val="65000"/>
                  </a:schemeClr>
                </a:solidFill>
              </a:rPr>
              <a:t>Molecular function</a:t>
            </a:r>
          </a:p>
          <a:p>
            <a:pPr marL="742950" lvl="1" indent="-168275">
              <a:buFont typeface="Arial" panose="020B0604020202020204" pitchFamily="34" charset="0"/>
              <a:buChar char="•"/>
            </a:pPr>
            <a:r>
              <a:rPr lang="en-US" sz="1400" dirty="0" smtClean="0">
                <a:solidFill>
                  <a:schemeClr val="bg1">
                    <a:lumMod val="65000"/>
                  </a:schemeClr>
                </a:solidFill>
              </a:rPr>
              <a:t>Cellular localization</a:t>
            </a:r>
          </a:p>
          <a:p>
            <a:pPr marL="574675" lvl="1"/>
            <a:endParaRPr lang="en-US" sz="1400" dirty="0" smtClean="0">
              <a:solidFill>
                <a:schemeClr val="bg1">
                  <a:lumMod val="65000"/>
                </a:schemeClr>
              </a:solidFill>
            </a:endParaRPr>
          </a:p>
        </p:txBody>
      </p:sp>
      <p:sp>
        <p:nvSpPr>
          <p:cNvPr id="22" name="TextBox 21"/>
          <p:cNvSpPr txBox="1"/>
          <p:nvPr/>
        </p:nvSpPr>
        <p:spPr>
          <a:xfrm>
            <a:off x="8206154" y="3055712"/>
            <a:ext cx="3796873" cy="461665"/>
          </a:xfrm>
          <a:prstGeom prst="rect">
            <a:avLst/>
          </a:prstGeom>
          <a:noFill/>
        </p:spPr>
        <p:txBody>
          <a:bodyPr wrap="none" rtlCol="0">
            <a:spAutoFit/>
          </a:bodyPr>
          <a:lstStyle/>
          <a:p>
            <a:r>
              <a:rPr lang="en-US" sz="2400" dirty="0" smtClean="0">
                <a:solidFill>
                  <a:schemeClr val="accent1">
                    <a:lumMod val="75000"/>
                  </a:schemeClr>
                </a:solidFill>
              </a:rPr>
              <a:t>Gene Ontology Annotation</a:t>
            </a:r>
            <a:endParaRPr lang="en-US" sz="2400" dirty="0">
              <a:solidFill>
                <a:schemeClr val="accent1">
                  <a:lumMod val="75000"/>
                </a:schemeClr>
              </a:solidFill>
            </a:endParaRPr>
          </a:p>
        </p:txBody>
      </p:sp>
      <p:sp>
        <p:nvSpPr>
          <p:cNvPr id="24" name="TextBox 23"/>
          <p:cNvSpPr txBox="1"/>
          <p:nvPr/>
        </p:nvSpPr>
        <p:spPr>
          <a:xfrm>
            <a:off x="8206154" y="2021453"/>
            <a:ext cx="3836307" cy="738664"/>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What does a protein do in a cell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missing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altered ?</a:t>
            </a:r>
            <a:endParaRPr lang="en-US" sz="1400" dirty="0">
              <a:solidFill>
                <a:schemeClr val="accent1">
                  <a:lumMod val="75000"/>
                </a:schemeClr>
              </a:solidFill>
            </a:endParaRPr>
          </a:p>
        </p:txBody>
      </p:sp>
      <p:sp>
        <p:nvSpPr>
          <p:cNvPr id="25" name="TextBox 24"/>
          <p:cNvSpPr txBox="1"/>
          <p:nvPr/>
        </p:nvSpPr>
        <p:spPr>
          <a:xfrm>
            <a:off x="8182708" y="1571511"/>
            <a:ext cx="1366080" cy="461665"/>
          </a:xfrm>
          <a:prstGeom prst="rect">
            <a:avLst/>
          </a:prstGeom>
          <a:noFill/>
        </p:spPr>
        <p:txBody>
          <a:bodyPr wrap="none" rtlCol="0">
            <a:spAutoFit/>
          </a:bodyPr>
          <a:lstStyle/>
          <a:p>
            <a:r>
              <a:rPr lang="en-US" sz="2400" dirty="0" smtClean="0">
                <a:solidFill>
                  <a:schemeClr val="accent1">
                    <a:lumMod val="75000"/>
                  </a:schemeClr>
                </a:solidFill>
              </a:rPr>
              <a:t>Function</a:t>
            </a:r>
            <a:endParaRPr lang="en-US" sz="2400" dirty="0">
              <a:solidFill>
                <a:schemeClr val="accent1">
                  <a:lumMod val="75000"/>
                </a:schemeClr>
              </a:solidFill>
            </a:endParaRPr>
          </a:p>
        </p:txBody>
      </p:sp>
    </p:spTree>
    <p:extLst>
      <p:ext uri="{BB962C8B-B14F-4D97-AF65-F5344CB8AC3E}">
        <p14:creationId xmlns:p14="http://schemas.microsoft.com/office/powerpoint/2010/main" val="9033239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201384" y="1205087"/>
            <a:ext cx="4403835" cy="587828"/>
          </a:xfrm>
          <a:prstGeom prst="rect">
            <a:avLst/>
          </a:prstGeom>
          <a:solidFill>
            <a:schemeClr val="accent1">
              <a:lumMod val="20000"/>
              <a:lumOff val="80000"/>
            </a:schemeClr>
          </a:solidFill>
          <a:ln w="1905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95052" y="993459"/>
            <a:ext cx="5926085" cy="54857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6263253" cy="646331"/>
          </a:xfrm>
          <a:prstGeom prst="rect">
            <a:avLst/>
          </a:prstGeom>
          <a:noFill/>
        </p:spPr>
        <p:txBody>
          <a:bodyPr wrap="none" rtlCol="0">
            <a:spAutoFit/>
          </a:bodyPr>
          <a:lstStyle/>
          <a:p>
            <a:r>
              <a:rPr lang="en-US" sz="3600" dirty="0" err="1" smtClean="0">
                <a:solidFill>
                  <a:schemeClr val="accent1">
                    <a:lumMod val="75000"/>
                  </a:schemeClr>
                </a:solidFill>
                <a:latin typeface="Arial" panose="020B0604020202020204" pitchFamily="34" charset="0"/>
                <a:cs typeface="Arial" panose="020B0604020202020204" pitchFamily="34" charset="0"/>
              </a:rPr>
              <a:t>UniProtKB</a:t>
            </a:r>
            <a:r>
              <a:rPr lang="en-US" sz="3600" dirty="0" smtClean="0">
                <a:solidFill>
                  <a:schemeClr val="accent1">
                    <a:lumMod val="75000"/>
                  </a:schemeClr>
                </a:solidFill>
                <a:latin typeface="Arial" panose="020B0604020202020204" pitchFamily="34" charset="0"/>
                <a:cs typeface="Arial" panose="020B0604020202020204" pitchFamily="34" charset="0"/>
              </a:rPr>
              <a:t>: Identifier Mapping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5" name="Rectangle 4"/>
          <p:cNvSpPr/>
          <p:nvPr/>
        </p:nvSpPr>
        <p:spPr>
          <a:xfrm>
            <a:off x="7201385" y="1327398"/>
            <a:ext cx="4403834" cy="369332"/>
          </a:xfrm>
          <a:prstGeom prst="rect">
            <a:avLst/>
          </a:prstGeom>
        </p:spPr>
        <p:txBody>
          <a:bodyPr wrap="none">
            <a:spAutoFit/>
          </a:bodyPr>
          <a:lstStyle/>
          <a:p>
            <a:r>
              <a:rPr lang="en-US" dirty="0" smtClean="0">
                <a:solidFill>
                  <a:schemeClr val="accent1">
                    <a:lumMod val="75000"/>
                  </a:schemeClr>
                </a:solidFill>
                <a:latin typeface="Arial" panose="020B0604020202020204" pitchFamily="34" charset="0"/>
                <a:cs typeface="Arial" panose="020B0604020202020204" pitchFamily="34" charset="0"/>
              </a:rPr>
              <a:t>URL:  </a:t>
            </a:r>
            <a:r>
              <a:rPr lang="en-US" dirty="0">
                <a:solidFill>
                  <a:schemeClr val="accent1">
                    <a:lumMod val="75000"/>
                  </a:schemeClr>
                </a:solidFill>
                <a:latin typeface="Arial" panose="020B0604020202020204" pitchFamily="34" charset="0"/>
                <a:cs typeface="Arial" panose="020B0604020202020204" pitchFamily="34" charset="0"/>
              </a:rPr>
              <a:t>https://www.uniprot.org/uploadlists/</a:t>
            </a:r>
          </a:p>
        </p:txBody>
      </p:sp>
      <p:sp>
        <p:nvSpPr>
          <p:cNvPr id="9" name="TextBox 8"/>
          <p:cNvSpPr txBox="1"/>
          <p:nvPr/>
        </p:nvSpPr>
        <p:spPr>
          <a:xfrm>
            <a:off x="7271131" y="2342720"/>
            <a:ext cx="4420595" cy="3785652"/>
          </a:xfrm>
          <a:prstGeom prst="rect">
            <a:avLst/>
          </a:prstGeom>
          <a:noFill/>
        </p:spPr>
        <p:txBody>
          <a:bodyPr wrap="square" rtlCol="0">
            <a:spAutoFit/>
          </a:bodyPr>
          <a:lstStyle/>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Hosted by SIB (Geneva, Switzerland)</a:t>
            </a:r>
          </a:p>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Cross-references between </a:t>
            </a:r>
            <a:r>
              <a:rPr lang="en-US" dirty="0" err="1" smtClean="0">
                <a:solidFill>
                  <a:schemeClr val="accent1">
                    <a:lumMod val="75000"/>
                  </a:schemeClr>
                </a:solidFill>
                <a:latin typeface="Arial" panose="020B0604020202020204" pitchFamily="34" charset="0"/>
                <a:cs typeface="Arial" panose="020B0604020202020204" pitchFamily="34" charset="0"/>
              </a:rPr>
              <a:t>UniProtKB</a:t>
            </a:r>
            <a:r>
              <a:rPr lang="en-US" dirty="0" smtClean="0">
                <a:solidFill>
                  <a:schemeClr val="accent1">
                    <a:lumMod val="75000"/>
                  </a:schemeClr>
                </a:solidFill>
                <a:latin typeface="Arial" panose="020B0604020202020204" pitchFamily="34" charset="0"/>
                <a:cs typeface="Arial" panose="020B0604020202020204" pitchFamily="34" charset="0"/>
              </a:rPr>
              <a:t> records and about 80 databases (</a:t>
            </a:r>
            <a:r>
              <a:rPr lang="en-US" dirty="0" err="1" smtClean="0">
                <a:solidFill>
                  <a:schemeClr val="accent1">
                    <a:lumMod val="75000"/>
                  </a:schemeClr>
                </a:solidFill>
                <a:latin typeface="Arial" panose="020B0604020202020204" pitchFamily="34" charset="0"/>
                <a:cs typeface="Arial" panose="020B0604020202020204" pitchFamily="34" charset="0"/>
              </a:rPr>
              <a:t>Refseq</a:t>
            </a:r>
            <a:r>
              <a:rPr lang="en-US" dirty="0" smtClean="0">
                <a:solidFill>
                  <a:schemeClr val="accent1">
                    <a:lumMod val="75000"/>
                  </a:schemeClr>
                </a:solidFill>
                <a:latin typeface="Arial" panose="020B0604020202020204" pitchFamily="34" charset="0"/>
                <a:cs typeface="Arial" panose="020B0604020202020204" pitchFamily="34" charset="0"/>
              </a:rPr>
              <a:t>, </a:t>
            </a:r>
            <a:r>
              <a:rPr lang="en-US" dirty="0" err="1" smtClean="0">
                <a:solidFill>
                  <a:schemeClr val="accent1">
                    <a:lumMod val="75000"/>
                  </a:schemeClr>
                </a:solidFill>
                <a:latin typeface="Arial" panose="020B0604020202020204" pitchFamily="34" charset="0"/>
                <a:cs typeface="Arial" panose="020B0604020202020204" pitchFamily="34" charset="0"/>
              </a:rPr>
              <a:t>Ensembl</a:t>
            </a:r>
            <a:r>
              <a:rPr lang="en-US" dirty="0" smtClean="0">
                <a:solidFill>
                  <a:schemeClr val="accent1">
                    <a:lumMod val="75000"/>
                  </a:schemeClr>
                </a:solidFill>
                <a:latin typeface="Arial" panose="020B0604020202020204" pitchFamily="34" charset="0"/>
                <a:cs typeface="Arial" panose="020B0604020202020204" pitchFamily="34" charset="0"/>
              </a:rPr>
              <a:t>, model organisms, PDB, ...)</a:t>
            </a:r>
          </a:p>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Stable ‘over time’ and over ‘interface’</a:t>
            </a:r>
          </a:p>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Access </a:t>
            </a:r>
            <a:r>
              <a:rPr lang="en-US" dirty="0">
                <a:solidFill>
                  <a:schemeClr val="accent1">
                    <a:lumMod val="75000"/>
                  </a:schemeClr>
                </a:solidFill>
                <a:latin typeface="Arial" panose="020B0604020202020204" pitchFamily="34" charset="0"/>
                <a:cs typeface="Arial" panose="020B0604020202020204" pitchFamily="34" charset="0"/>
              </a:rPr>
              <a:t>Results presented as 2 column table</a:t>
            </a:r>
          </a:p>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in a batch mode and as a service (RESTful)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554" y="1064978"/>
            <a:ext cx="5741844" cy="526335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554" y="1064977"/>
            <a:ext cx="5741844" cy="5263357"/>
          </a:xfrm>
          <a:prstGeom prst="rect">
            <a:avLst/>
          </a:prstGeom>
        </p:spPr>
      </p:pic>
    </p:spTree>
    <p:extLst>
      <p:ext uri="{BB962C8B-B14F-4D97-AF65-F5344CB8AC3E}">
        <p14:creationId xmlns:p14="http://schemas.microsoft.com/office/powerpoint/2010/main" val="331368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897848" y="4556370"/>
            <a:ext cx="5671728" cy="1444840"/>
          </a:xfrm>
          <a:prstGeom prst="rect">
            <a:avLst/>
          </a:prstGeom>
          <a:solidFill>
            <a:schemeClr val="accent1">
              <a:lumMod val="20000"/>
              <a:lumOff val="80000"/>
            </a:schemeClr>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7195111"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When are two proteins ‘identical’ ?</a:t>
            </a:r>
          </a:p>
        </p:txBody>
      </p:sp>
      <p:sp>
        <p:nvSpPr>
          <p:cNvPr id="3" name="Rectangle 2"/>
          <p:cNvSpPr/>
          <p:nvPr/>
        </p:nvSpPr>
        <p:spPr>
          <a:xfrm>
            <a:off x="871722" y="999894"/>
            <a:ext cx="2823209" cy="523220"/>
          </a:xfrm>
          <a:prstGeom prst="rect">
            <a:avLst/>
          </a:prstGeom>
          <a:ln>
            <a:noFill/>
          </a:ln>
        </p:spPr>
        <p:txBody>
          <a:bodyPr wrap="none">
            <a:spAutoFit/>
          </a:bodyPr>
          <a:lstStyle/>
          <a:p>
            <a:r>
              <a:rPr lang="en-US" sz="2800" dirty="0" smtClean="0">
                <a:solidFill>
                  <a:schemeClr val="accent1">
                    <a:lumMod val="75000"/>
                  </a:schemeClr>
                </a:solidFill>
                <a:latin typeface="Arial" panose="020B0604020202020204" pitchFamily="34" charset="0"/>
                <a:cs typeface="Arial" panose="020B0604020202020204" pitchFamily="34" charset="0"/>
              </a:rPr>
              <a:t>Possible criteria:</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
        <p:nvSpPr>
          <p:cNvPr id="4" name="TextBox 3"/>
          <p:cNvSpPr txBox="1"/>
          <p:nvPr/>
        </p:nvSpPr>
        <p:spPr>
          <a:xfrm>
            <a:off x="1671317" y="1792836"/>
            <a:ext cx="5301451" cy="2308324"/>
          </a:xfrm>
          <a:prstGeom prst="rect">
            <a:avLst/>
          </a:prstGeom>
          <a:noFill/>
        </p:spPr>
        <p:txBody>
          <a:bodyPr wrap="none" rtlCol="0">
            <a:spAutoFit/>
          </a:bodyPr>
          <a:lstStyle/>
          <a:p>
            <a:pPr marL="285750" indent="-285750">
              <a:buFont typeface="Arial" panose="020B0604020202020204" pitchFamily="34" charset="0"/>
              <a:buChar char="•"/>
            </a:pPr>
            <a:r>
              <a:rPr lang="en-US" sz="2400" dirty="0" smtClean="0">
                <a:solidFill>
                  <a:schemeClr val="accent1">
                    <a:lumMod val="75000"/>
                  </a:schemeClr>
                </a:solidFill>
              </a:rPr>
              <a:t>Identical sequence</a:t>
            </a:r>
          </a:p>
          <a:p>
            <a:pPr marL="285750" indent="-285750">
              <a:buFont typeface="Arial" panose="020B0604020202020204" pitchFamily="34" charset="0"/>
              <a:buChar char="•"/>
            </a:pPr>
            <a:r>
              <a:rPr lang="en-US" sz="2400" dirty="0" smtClean="0">
                <a:solidFill>
                  <a:schemeClr val="accent1">
                    <a:lumMod val="75000"/>
                  </a:schemeClr>
                </a:solidFill>
              </a:rPr>
              <a:t>Identical species (strain ?) of origin</a:t>
            </a:r>
          </a:p>
          <a:p>
            <a:pPr marL="285750" indent="-285750">
              <a:buFont typeface="Arial" panose="020B0604020202020204" pitchFamily="34" charset="0"/>
              <a:buChar char="•"/>
            </a:pPr>
            <a:r>
              <a:rPr lang="en-US" sz="2400" dirty="0" smtClean="0">
                <a:solidFill>
                  <a:schemeClr val="accent1">
                    <a:lumMod val="75000"/>
                  </a:schemeClr>
                </a:solidFill>
              </a:rPr>
              <a:t>Identical PTMs</a:t>
            </a:r>
          </a:p>
          <a:p>
            <a:pPr marL="285750" indent="-285750">
              <a:buFont typeface="Arial" panose="020B0604020202020204" pitchFamily="34" charset="0"/>
              <a:buChar char="•"/>
            </a:pPr>
            <a:r>
              <a:rPr lang="en-US" sz="2400" dirty="0" smtClean="0">
                <a:solidFill>
                  <a:schemeClr val="accent1">
                    <a:lumMod val="75000"/>
                  </a:schemeClr>
                </a:solidFill>
              </a:rPr>
              <a:t>Identical localization (space &amp; time)</a:t>
            </a:r>
          </a:p>
          <a:p>
            <a:pPr marL="285750" indent="-285750">
              <a:buFont typeface="Arial" panose="020B0604020202020204" pitchFamily="34" charset="0"/>
              <a:buChar char="•"/>
            </a:pPr>
            <a:r>
              <a:rPr lang="en-US" sz="2400" dirty="0" smtClean="0">
                <a:solidFill>
                  <a:schemeClr val="accent1">
                    <a:lumMod val="75000"/>
                  </a:schemeClr>
                </a:solidFill>
              </a:rPr>
              <a:t>Identical gene</a:t>
            </a:r>
          </a:p>
          <a:p>
            <a:pPr marL="285750" indent="-285750">
              <a:buFont typeface="Arial" panose="020B0604020202020204" pitchFamily="34" charset="0"/>
              <a:buChar char="•"/>
            </a:pPr>
            <a:r>
              <a:rPr lang="en-US" sz="2400" dirty="0" smtClean="0">
                <a:solidFill>
                  <a:schemeClr val="accent1">
                    <a:lumMod val="75000"/>
                  </a:schemeClr>
                </a:solidFill>
              </a:rPr>
              <a:t>Same orthologous group </a:t>
            </a:r>
          </a:p>
        </p:txBody>
      </p:sp>
      <p:pic>
        <p:nvPicPr>
          <p:cNvPr id="5" name="Picture 4"/>
          <p:cNvPicPr>
            <a:picLocks noChangeAspect="1"/>
          </p:cNvPicPr>
          <p:nvPr/>
        </p:nvPicPr>
        <p:blipFill>
          <a:blip r:embed="rId3"/>
          <a:stretch>
            <a:fillRect/>
          </a:stretch>
        </p:blipFill>
        <p:spPr>
          <a:xfrm>
            <a:off x="7736623" y="820862"/>
            <a:ext cx="3625853" cy="516879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6" name="Rectangle 5"/>
          <p:cNvSpPr/>
          <p:nvPr/>
        </p:nvSpPr>
        <p:spPr>
          <a:xfrm>
            <a:off x="7759336" y="953590"/>
            <a:ext cx="470263" cy="512676"/>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6" name="Group 15"/>
          <p:cNvGrpSpPr/>
          <p:nvPr/>
        </p:nvGrpSpPr>
        <p:grpSpPr>
          <a:xfrm>
            <a:off x="7876901" y="953590"/>
            <a:ext cx="3452524" cy="4920563"/>
            <a:chOff x="7876901" y="953590"/>
            <a:chExt cx="3452524" cy="4920563"/>
          </a:xfrm>
        </p:grpSpPr>
        <p:sp>
          <p:nvSpPr>
            <p:cNvPr id="7" name="TextBox 6"/>
            <p:cNvSpPr txBox="1"/>
            <p:nvPr/>
          </p:nvSpPr>
          <p:spPr>
            <a:xfrm>
              <a:off x="7876901" y="2978332"/>
              <a:ext cx="928459" cy="369332"/>
            </a:xfrm>
            <a:prstGeom prst="rect">
              <a:avLst/>
            </a:prstGeom>
            <a:noFill/>
            <a:ln w="38100">
              <a:solidFill>
                <a:srgbClr val="FF0000"/>
              </a:solidFill>
            </a:ln>
          </p:spPr>
          <p:txBody>
            <a:bodyPr wrap="none" rtlCol="0">
              <a:spAutoFit/>
            </a:bodyPr>
            <a:lstStyle/>
            <a:p>
              <a:r>
                <a:rPr lang="en-US" dirty="0" smtClean="0">
                  <a:solidFill>
                    <a:srgbClr val="00B050"/>
                  </a:solidFill>
                  <a:latin typeface="Arial" panose="020B0604020202020204" pitchFamily="34" charset="0"/>
                  <a:cs typeface="Arial" panose="020B0604020202020204" pitchFamily="34" charset="0"/>
                </a:rPr>
                <a:t>Human</a:t>
              </a:r>
              <a:endParaRPr lang="en-US" dirty="0">
                <a:solidFill>
                  <a:srgbClr val="00B050"/>
                </a:solidFill>
                <a:latin typeface="Arial" panose="020B0604020202020204" pitchFamily="34" charset="0"/>
                <a:cs typeface="Arial" panose="020B0604020202020204" pitchFamily="34" charset="0"/>
              </a:endParaRPr>
            </a:p>
          </p:txBody>
        </p:sp>
        <p:sp>
          <p:nvSpPr>
            <p:cNvPr id="8" name="TextBox 7"/>
            <p:cNvSpPr txBox="1"/>
            <p:nvPr/>
          </p:nvSpPr>
          <p:spPr>
            <a:xfrm>
              <a:off x="10683094" y="4789715"/>
              <a:ext cx="646331" cy="369332"/>
            </a:xfrm>
            <a:prstGeom prst="rect">
              <a:avLst/>
            </a:prstGeom>
            <a:noFill/>
            <a:ln w="38100">
              <a:solidFill>
                <a:srgbClr val="FF0000"/>
              </a:solidFill>
            </a:ln>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Cow</a:t>
              </a:r>
              <a:endParaRPr lang="en-US" dirty="0">
                <a:solidFill>
                  <a:srgbClr val="7030A0"/>
                </a:solidFill>
                <a:latin typeface="Arial" panose="020B0604020202020204" pitchFamily="34" charset="0"/>
                <a:cs typeface="Arial" panose="020B0604020202020204" pitchFamily="34" charset="0"/>
              </a:endParaRPr>
            </a:p>
          </p:txBody>
        </p:sp>
        <p:sp>
          <p:nvSpPr>
            <p:cNvPr id="9" name="TextBox 8"/>
            <p:cNvSpPr txBox="1"/>
            <p:nvPr/>
          </p:nvSpPr>
          <p:spPr>
            <a:xfrm>
              <a:off x="8002889" y="3875315"/>
              <a:ext cx="646331" cy="369332"/>
            </a:xfrm>
            <a:prstGeom prst="rect">
              <a:avLst/>
            </a:prstGeom>
            <a:noFill/>
            <a:ln w="38100">
              <a:solidFill>
                <a:srgbClr val="FF0000"/>
              </a:solidFill>
            </a:ln>
          </p:spPr>
          <p:txBody>
            <a:bodyPr wrap="none" rtlCol="0">
              <a:spAutoFit/>
            </a:bodyPr>
            <a:lstStyle/>
            <a:p>
              <a:r>
                <a:rPr lang="en-US" dirty="0" smtClean="0">
                  <a:solidFill>
                    <a:schemeClr val="accent4">
                      <a:lumMod val="75000"/>
                    </a:schemeClr>
                  </a:solidFill>
                  <a:latin typeface="Arial" panose="020B0604020202020204" pitchFamily="34" charset="0"/>
                  <a:cs typeface="Arial" panose="020B0604020202020204" pitchFamily="34" charset="0"/>
                </a:rPr>
                <a:t>Cow</a:t>
              </a:r>
              <a:endParaRPr lang="en-US" dirty="0">
                <a:solidFill>
                  <a:schemeClr val="accent4">
                    <a:lumMod val="75000"/>
                  </a:schemeClr>
                </a:solidFill>
                <a:latin typeface="Arial" panose="020B0604020202020204" pitchFamily="34" charset="0"/>
                <a:cs typeface="Arial" panose="020B0604020202020204" pitchFamily="34" charset="0"/>
              </a:endParaRPr>
            </a:p>
          </p:txBody>
        </p:sp>
        <p:sp>
          <p:nvSpPr>
            <p:cNvPr id="10" name="TextBox 9"/>
            <p:cNvSpPr txBox="1"/>
            <p:nvPr/>
          </p:nvSpPr>
          <p:spPr>
            <a:xfrm>
              <a:off x="10684464" y="3801786"/>
              <a:ext cx="543739" cy="369332"/>
            </a:xfrm>
            <a:prstGeom prst="rect">
              <a:avLst/>
            </a:prstGeom>
            <a:noFill/>
            <a:ln w="38100">
              <a:solidFill>
                <a:srgbClr val="FF0000"/>
              </a:solidFill>
            </a:ln>
          </p:spPr>
          <p:txBody>
            <a:bodyPr wrap="none" rtlCol="0">
              <a:spAutoFit/>
            </a:bodyPr>
            <a:lstStyle/>
            <a:p>
              <a:r>
                <a:rPr lang="en-US" dirty="0" smtClean="0">
                  <a:solidFill>
                    <a:srgbClr val="66CCFF"/>
                  </a:solidFill>
                  <a:latin typeface="Arial" panose="020B0604020202020204" pitchFamily="34" charset="0"/>
                  <a:cs typeface="Arial" panose="020B0604020202020204" pitchFamily="34" charset="0"/>
                </a:rPr>
                <a:t>Rat</a:t>
              </a:r>
              <a:endParaRPr lang="en-US" dirty="0">
                <a:solidFill>
                  <a:srgbClr val="66CCFF"/>
                </a:solidFill>
                <a:latin typeface="Arial" panose="020B0604020202020204" pitchFamily="34" charset="0"/>
                <a:cs typeface="Arial" panose="020B0604020202020204" pitchFamily="34" charset="0"/>
              </a:endParaRPr>
            </a:p>
          </p:txBody>
        </p:sp>
        <p:sp>
          <p:nvSpPr>
            <p:cNvPr id="11" name="TextBox 10"/>
            <p:cNvSpPr txBox="1"/>
            <p:nvPr/>
          </p:nvSpPr>
          <p:spPr>
            <a:xfrm>
              <a:off x="8161449" y="5504821"/>
              <a:ext cx="851515" cy="369332"/>
            </a:xfrm>
            <a:prstGeom prst="rect">
              <a:avLst/>
            </a:prstGeom>
            <a:noFill/>
            <a:ln w="38100">
              <a:solidFill>
                <a:srgbClr val="FF0000"/>
              </a:solidFill>
            </a:ln>
          </p:spPr>
          <p:txBody>
            <a:bodyPr wrap="none" rtlCol="0">
              <a:spAutoFit/>
            </a:bodyPr>
            <a:lstStyle/>
            <a:p>
              <a:r>
                <a:rPr lang="en-US" dirty="0" smtClean="0">
                  <a:solidFill>
                    <a:srgbClr val="FF0000"/>
                  </a:solidFill>
                  <a:latin typeface="Arial" panose="020B0604020202020204" pitchFamily="34" charset="0"/>
                  <a:cs typeface="Arial" panose="020B0604020202020204" pitchFamily="34" charset="0"/>
                </a:rPr>
                <a:t>Camel</a:t>
              </a:r>
              <a:endParaRPr lang="en-US" dirty="0">
                <a:solidFill>
                  <a:srgbClr val="FF0000"/>
                </a:solidFill>
                <a:latin typeface="Arial" panose="020B0604020202020204" pitchFamily="34" charset="0"/>
                <a:cs typeface="Arial" panose="020B0604020202020204" pitchFamily="34" charset="0"/>
              </a:endParaRPr>
            </a:p>
          </p:txBody>
        </p:sp>
        <p:sp>
          <p:nvSpPr>
            <p:cNvPr id="12" name="TextBox 11"/>
            <p:cNvSpPr txBox="1"/>
            <p:nvPr/>
          </p:nvSpPr>
          <p:spPr>
            <a:xfrm>
              <a:off x="10103448" y="953590"/>
              <a:ext cx="1159292" cy="369332"/>
            </a:xfrm>
            <a:prstGeom prst="rect">
              <a:avLst/>
            </a:prstGeom>
            <a:noFill/>
            <a:ln w="38100">
              <a:solidFill>
                <a:srgbClr val="FF0000"/>
              </a:solidFill>
            </a:ln>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T4 phage</a:t>
              </a:r>
              <a:endParaRPr lang="en-US" dirty="0">
                <a:solidFill>
                  <a:srgbClr val="7030A0"/>
                </a:solidFill>
                <a:latin typeface="Arial" panose="020B0604020202020204" pitchFamily="34" charset="0"/>
                <a:cs typeface="Arial" panose="020B0604020202020204" pitchFamily="34" charset="0"/>
              </a:endParaRPr>
            </a:p>
          </p:txBody>
        </p:sp>
      </p:grpSp>
      <p:sp>
        <p:nvSpPr>
          <p:cNvPr id="13" name="TextBox 12"/>
          <p:cNvSpPr txBox="1"/>
          <p:nvPr/>
        </p:nvSpPr>
        <p:spPr>
          <a:xfrm>
            <a:off x="1043171" y="4667507"/>
            <a:ext cx="5355772" cy="1200329"/>
          </a:xfrm>
          <a:prstGeom prst="rect">
            <a:avLst/>
          </a:prstGeom>
          <a:noFill/>
        </p:spPr>
        <p:txBody>
          <a:bodyPr wrap="square" rtlCol="0">
            <a:spAutoFit/>
          </a:bodyPr>
          <a:lstStyle/>
          <a:p>
            <a:pPr algn="ctr"/>
            <a:r>
              <a:rPr lang="en-US" dirty="0" smtClean="0">
                <a:solidFill>
                  <a:schemeClr val="accent1">
                    <a:lumMod val="75000"/>
                  </a:schemeClr>
                </a:solidFill>
                <a:latin typeface="Arial" panose="020B0604020202020204" pitchFamily="34" charset="0"/>
                <a:cs typeface="Arial" panose="020B0604020202020204" pitchFamily="34" charset="0"/>
              </a:rPr>
              <a:t>Definition which proteins are treated as identical is project specific and likely different than the definition used by at least some authors of the interaction data.</a:t>
            </a:r>
            <a:endParaRPr lang="en-US" dirty="0">
              <a:solidFill>
                <a:schemeClr val="accent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10249624" y="5687091"/>
            <a:ext cx="1122423" cy="307777"/>
          </a:xfrm>
          <a:prstGeom prst="rect">
            <a:avLst/>
          </a:prstGeom>
        </p:spPr>
        <p:txBody>
          <a:bodyPr wrap="none">
            <a:spAutoFit/>
          </a:bodyPr>
          <a:lstStyle/>
          <a:p>
            <a:r>
              <a:rPr lang="en-US" sz="1400" b="1" dirty="0" smtClean="0">
                <a:latin typeface="Arial" panose="020B0604020202020204" pitchFamily="34" charset="0"/>
                <a:cs typeface="Arial" panose="020B0604020202020204" pitchFamily="34" charset="0"/>
              </a:rPr>
              <a:t>PDB: 3SN6</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811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000058" y="4834255"/>
            <a:ext cx="10405878" cy="1656974"/>
          </a:xfrm>
          <a:prstGeom prst="rect">
            <a:avLst/>
          </a:prstGeom>
          <a:solidFill>
            <a:schemeClr val="accent4">
              <a:lumMod val="20000"/>
              <a:lumOff val="8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00057" y="3230045"/>
            <a:ext cx="10405879" cy="1518418"/>
          </a:xfrm>
          <a:prstGeom prst="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00058" y="903310"/>
            <a:ext cx="10405878" cy="2240943"/>
          </a:xfrm>
          <a:prstGeom prst="rect">
            <a:avLst/>
          </a:prstGeom>
          <a:solidFill>
            <a:schemeClr val="bg1">
              <a:lumMod val="95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746871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Protein Identification: Special cases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 name="Rectangle 2"/>
          <p:cNvSpPr/>
          <p:nvPr/>
        </p:nvSpPr>
        <p:spPr>
          <a:xfrm>
            <a:off x="1000058" y="4785830"/>
            <a:ext cx="2164375" cy="523220"/>
          </a:xfrm>
          <a:prstGeom prst="rect">
            <a:avLst/>
          </a:prstGeom>
          <a:ln>
            <a:noFill/>
          </a:ln>
        </p:spPr>
        <p:txBody>
          <a:bodyPr wrap="none">
            <a:spAutoFit/>
          </a:bodyPr>
          <a:lstStyle/>
          <a:p>
            <a:r>
              <a:rPr lang="en-US" sz="2800" dirty="0" smtClean="0">
                <a:solidFill>
                  <a:schemeClr val="accent4">
                    <a:lumMod val="75000"/>
                  </a:schemeClr>
                </a:solidFill>
                <a:latin typeface="Arial" panose="020B0604020202020204" pitchFamily="34" charset="0"/>
                <a:cs typeface="Arial" panose="020B0604020202020204" pitchFamily="34" charset="0"/>
              </a:rPr>
              <a:t>Polyproteins</a:t>
            </a:r>
            <a:endParaRPr lang="en-US" sz="2800" dirty="0">
              <a:solidFill>
                <a:schemeClr val="accent4">
                  <a:lumMod val="75000"/>
                </a:schemeClr>
              </a:solidFill>
              <a:latin typeface="Arial" panose="020B0604020202020204" pitchFamily="34" charset="0"/>
              <a:cs typeface="Arial" panose="020B0604020202020204" pitchFamily="34" charset="0"/>
            </a:endParaRPr>
          </a:p>
        </p:txBody>
      </p:sp>
      <p:sp>
        <p:nvSpPr>
          <p:cNvPr id="5" name="Rectangle 4"/>
          <p:cNvSpPr/>
          <p:nvPr/>
        </p:nvSpPr>
        <p:spPr>
          <a:xfrm>
            <a:off x="1000058" y="3151453"/>
            <a:ext cx="2945037" cy="523220"/>
          </a:xfrm>
          <a:prstGeom prst="rect">
            <a:avLst/>
          </a:prstGeom>
          <a:ln>
            <a:noFill/>
          </a:ln>
        </p:spPr>
        <p:txBody>
          <a:bodyPr wrap="none">
            <a:spAutoFit/>
          </a:bodyPr>
          <a:lstStyle/>
          <a:p>
            <a:r>
              <a:rPr lang="en-US" sz="2800" dirty="0" smtClean="0">
                <a:solidFill>
                  <a:schemeClr val="accent6">
                    <a:lumMod val="50000"/>
                  </a:schemeClr>
                </a:solidFill>
                <a:latin typeface="Arial" panose="020B0604020202020204" pitchFamily="34" charset="0"/>
                <a:cs typeface="Arial" panose="020B0604020202020204" pitchFamily="34" charset="0"/>
              </a:rPr>
              <a:t>Gene Duplication</a:t>
            </a:r>
            <a:endParaRPr lang="en-US" sz="2800" dirty="0">
              <a:solidFill>
                <a:schemeClr val="accent6">
                  <a:lumMod val="50000"/>
                </a:schemeClr>
              </a:solidFill>
              <a:latin typeface="Arial" panose="020B0604020202020204" pitchFamily="34" charset="0"/>
              <a:cs typeface="Arial" panose="020B0604020202020204" pitchFamily="34" charset="0"/>
            </a:endParaRPr>
          </a:p>
        </p:txBody>
      </p:sp>
      <p:sp>
        <p:nvSpPr>
          <p:cNvPr id="6" name="TextBox 5"/>
          <p:cNvSpPr txBox="1"/>
          <p:nvPr/>
        </p:nvSpPr>
        <p:spPr>
          <a:xfrm>
            <a:off x="1489808" y="3692492"/>
            <a:ext cx="7903715" cy="954107"/>
          </a:xfrm>
          <a:prstGeom prst="rect">
            <a:avLst/>
          </a:prstGeom>
          <a:noFill/>
        </p:spPr>
        <p:txBody>
          <a:bodyPr wrap="square" rtlCol="0">
            <a:spAutoFit/>
          </a:bodyPr>
          <a:lstStyle/>
          <a:p>
            <a:pPr marL="288925" indent="-285750">
              <a:buFont typeface="Arial" panose="020B0604020202020204" pitchFamily="34" charset="0"/>
              <a:buChar char="•"/>
            </a:pPr>
            <a:r>
              <a:rPr lang="en-US" sz="2400" dirty="0" smtClean="0">
                <a:solidFill>
                  <a:schemeClr val="bg1">
                    <a:lumMod val="50000"/>
                  </a:schemeClr>
                </a:solidFill>
              </a:rPr>
              <a:t>Histones</a:t>
            </a:r>
            <a:endParaRPr lang="en-US" sz="1600" dirty="0" smtClean="0">
              <a:solidFill>
                <a:schemeClr val="bg1">
                  <a:lumMod val="50000"/>
                </a:schemeClr>
              </a:solidFill>
            </a:endParaRPr>
          </a:p>
          <a:p>
            <a:pPr marL="914400" indent="-285750">
              <a:buFont typeface="Courier New" panose="02070309020205020404" pitchFamily="49" charset="0"/>
              <a:buChar char="o"/>
            </a:pPr>
            <a:r>
              <a:rPr lang="en-US" sz="1600" dirty="0" smtClean="0">
                <a:solidFill>
                  <a:schemeClr val="bg1">
                    <a:lumMod val="50000"/>
                  </a:schemeClr>
                </a:solidFill>
              </a:rPr>
              <a:t>Multiple gene families, many genes/family </a:t>
            </a:r>
          </a:p>
          <a:p>
            <a:pPr marL="914400" indent="-285750">
              <a:buFont typeface="Courier New" panose="02070309020205020404" pitchFamily="49" charset="0"/>
              <a:buChar char="o"/>
            </a:pPr>
            <a:r>
              <a:rPr lang="en-US" sz="1600" dirty="0" smtClean="0">
                <a:solidFill>
                  <a:schemeClr val="bg1">
                    <a:lumMod val="50000"/>
                  </a:schemeClr>
                </a:solidFill>
              </a:rPr>
              <a:t>https</a:t>
            </a:r>
            <a:r>
              <a:rPr lang="en-US" sz="1600" dirty="0">
                <a:solidFill>
                  <a:schemeClr val="bg1">
                    <a:lumMod val="50000"/>
                  </a:schemeClr>
                </a:solidFill>
              </a:rPr>
              <a:t>://</a:t>
            </a:r>
            <a:r>
              <a:rPr lang="en-US" sz="1600" dirty="0" smtClean="0">
                <a:solidFill>
                  <a:schemeClr val="bg1">
                    <a:lumMod val="50000"/>
                  </a:schemeClr>
                </a:solidFill>
              </a:rPr>
              <a:t>www.ncbi.nlm.nih.gov/research/HistoneDB2.0 (PMID:26989147)</a:t>
            </a:r>
          </a:p>
        </p:txBody>
      </p:sp>
      <p:sp>
        <p:nvSpPr>
          <p:cNvPr id="7" name="TextBox 6"/>
          <p:cNvSpPr txBox="1"/>
          <p:nvPr/>
        </p:nvSpPr>
        <p:spPr>
          <a:xfrm>
            <a:off x="1529040" y="5318588"/>
            <a:ext cx="2266198"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smtClean="0">
                <a:solidFill>
                  <a:schemeClr val="bg1">
                    <a:lumMod val="50000"/>
                  </a:schemeClr>
                </a:solidFill>
              </a:rPr>
              <a:t>Viral proteins</a:t>
            </a:r>
          </a:p>
          <a:p>
            <a:pPr marL="285750" indent="-285750">
              <a:buFont typeface="Arial" panose="020B0604020202020204" pitchFamily="34" charset="0"/>
              <a:buChar char="•"/>
            </a:pPr>
            <a:r>
              <a:rPr lang="en-US" sz="2400" dirty="0" smtClean="0">
                <a:solidFill>
                  <a:schemeClr val="bg1">
                    <a:lumMod val="50000"/>
                  </a:schemeClr>
                </a:solidFill>
              </a:rPr>
              <a:t>Ubiquitin</a:t>
            </a:r>
          </a:p>
        </p:txBody>
      </p:sp>
      <p:sp>
        <p:nvSpPr>
          <p:cNvPr id="8" name="Rectangle 7"/>
          <p:cNvSpPr/>
          <p:nvPr/>
        </p:nvSpPr>
        <p:spPr>
          <a:xfrm>
            <a:off x="1000058" y="903310"/>
            <a:ext cx="3844322" cy="523220"/>
          </a:xfrm>
          <a:prstGeom prst="rect">
            <a:avLst/>
          </a:prstGeom>
          <a:ln>
            <a:noFill/>
          </a:ln>
        </p:spPr>
        <p:txBody>
          <a:bodyPr wrap="none">
            <a:spAutoFit/>
          </a:bodyPr>
          <a:lstStyle/>
          <a:p>
            <a:r>
              <a:rPr lang="en-US" sz="2800" dirty="0" smtClean="0">
                <a:solidFill>
                  <a:schemeClr val="tx1">
                    <a:lumMod val="65000"/>
                    <a:lumOff val="35000"/>
                  </a:schemeClr>
                </a:solidFill>
                <a:latin typeface="Arial" panose="020B0604020202020204" pitchFamily="34" charset="0"/>
                <a:cs typeface="Arial" panose="020B0604020202020204" pitchFamily="34" charset="0"/>
              </a:rPr>
              <a:t>Somatic recombination</a:t>
            </a: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9" name="TextBox 8"/>
          <p:cNvSpPr txBox="1"/>
          <p:nvPr/>
        </p:nvSpPr>
        <p:spPr>
          <a:xfrm>
            <a:off x="1531038" y="1426530"/>
            <a:ext cx="4951970" cy="1661993"/>
          </a:xfrm>
          <a:prstGeom prst="rect">
            <a:avLst/>
          </a:prstGeom>
          <a:noFill/>
        </p:spPr>
        <p:txBody>
          <a:bodyPr wrap="square" rtlCol="0">
            <a:spAutoFit/>
          </a:bodyPr>
          <a:lstStyle/>
          <a:p>
            <a:pPr marL="182880" indent="-182880">
              <a:buFont typeface="Arial" panose="020B0604020202020204" pitchFamily="34" charset="0"/>
              <a:buChar char="•"/>
            </a:pPr>
            <a:r>
              <a:rPr lang="en-US" sz="2400" dirty="0" smtClean="0">
                <a:solidFill>
                  <a:schemeClr val="bg1">
                    <a:lumMod val="50000"/>
                  </a:schemeClr>
                </a:solidFill>
              </a:rPr>
              <a:t>V(D)J recombination </a:t>
            </a:r>
          </a:p>
          <a:p>
            <a:pPr marL="914400" indent="-342900">
              <a:buFont typeface="Courier New" panose="02070309020205020404" pitchFamily="49" charset="0"/>
              <a:buChar char="o"/>
            </a:pPr>
            <a:r>
              <a:rPr lang="en-US" dirty="0" smtClean="0">
                <a:solidFill>
                  <a:schemeClr val="bg1">
                    <a:lumMod val="50000"/>
                  </a:schemeClr>
                </a:solidFill>
              </a:rPr>
              <a:t>B-cell receptors/antibodies</a:t>
            </a:r>
          </a:p>
          <a:p>
            <a:pPr marL="914400" indent="-342900">
              <a:buFont typeface="Courier New" panose="02070309020205020404" pitchFamily="49" charset="0"/>
              <a:buChar char="o"/>
            </a:pPr>
            <a:r>
              <a:rPr lang="en-US" dirty="0" smtClean="0">
                <a:solidFill>
                  <a:schemeClr val="bg1">
                    <a:lumMod val="50000"/>
                  </a:schemeClr>
                </a:solidFill>
              </a:rPr>
              <a:t>T-cell receptors </a:t>
            </a:r>
          </a:p>
          <a:p>
            <a:pPr marL="285750" indent="-285750">
              <a:buFont typeface="Arial" panose="020B0604020202020204" pitchFamily="34" charset="0"/>
              <a:buChar char="•"/>
            </a:pPr>
            <a:r>
              <a:rPr lang="en-US" sz="2400" dirty="0" smtClean="0">
                <a:solidFill>
                  <a:schemeClr val="bg1">
                    <a:lumMod val="50000"/>
                  </a:schemeClr>
                </a:solidFill>
              </a:rPr>
              <a:t>class switching</a:t>
            </a:r>
            <a:endParaRPr lang="en-US" dirty="0" smtClean="0">
              <a:solidFill>
                <a:schemeClr val="bg1">
                  <a:lumMod val="50000"/>
                </a:schemeClr>
              </a:solidFill>
            </a:endParaRPr>
          </a:p>
          <a:p>
            <a:pPr marL="971550" indent="-342900">
              <a:buFont typeface="Courier New" panose="02070309020205020404" pitchFamily="49" charset="0"/>
              <a:buChar char="o"/>
            </a:pPr>
            <a:r>
              <a:rPr lang="en-US" dirty="0" smtClean="0">
                <a:solidFill>
                  <a:schemeClr val="bg1">
                    <a:lumMod val="50000"/>
                  </a:schemeClr>
                </a:solidFill>
              </a:rPr>
              <a:t>antibodies</a:t>
            </a:r>
          </a:p>
        </p:txBody>
      </p:sp>
      <p:sp>
        <p:nvSpPr>
          <p:cNvPr id="12" name="TextBox 11"/>
          <p:cNvSpPr txBox="1"/>
          <p:nvPr/>
        </p:nvSpPr>
        <p:spPr>
          <a:xfrm>
            <a:off x="6846353" y="942298"/>
            <a:ext cx="1508746" cy="400110"/>
          </a:xfrm>
          <a:prstGeom prst="rect">
            <a:avLst/>
          </a:prstGeom>
          <a:noFill/>
        </p:spPr>
        <p:txBody>
          <a:bodyPr wrap="none" rtlCol="0">
            <a:spAutoFit/>
          </a:bodyPr>
          <a:lstStyle/>
          <a:p>
            <a:r>
              <a:rPr lang="en-US" sz="2000" dirty="0" smtClean="0">
                <a:solidFill>
                  <a:schemeClr val="tx1">
                    <a:lumMod val="50000"/>
                    <a:lumOff val="50000"/>
                  </a:schemeClr>
                </a:solidFill>
              </a:rPr>
              <a:t>Not curated</a:t>
            </a:r>
            <a:endParaRPr lang="en-US" sz="2000" dirty="0">
              <a:solidFill>
                <a:schemeClr val="tx1">
                  <a:lumMod val="50000"/>
                  <a:lumOff val="50000"/>
                </a:schemeClr>
              </a:solidFill>
            </a:endParaRPr>
          </a:p>
        </p:txBody>
      </p:sp>
      <p:sp>
        <p:nvSpPr>
          <p:cNvPr id="14" name="TextBox 13"/>
          <p:cNvSpPr txBox="1"/>
          <p:nvPr/>
        </p:nvSpPr>
        <p:spPr>
          <a:xfrm>
            <a:off x="6846353" y="3230045"/>
            <a:ext cx="4291559" cy="954107"/>
          </a:xfrm>
          <a:prstGeom prst="rect">
            <a:avLst/>
          </a:prstGeom>
          <a:noFill/>
          <a:ln>
            <a:noFill/>
          </a:ln>
        </p:spPr>
        <p:txBody>
          <a:bodyPr wrap="none" rtlCol="0">
            <a:spAutoFit/>
          </a:bodyPr>
          <a:lstStyle/>
          <a:p>
            <a:r>
              <a:rPr lang="en-US" sz="2000" dirty="0" smtClean="0">
                <a:solidFill>
                  <a:schemeClr val="accent6">
                    <a:lumMod val="50000"/>
                  </a:schemeClr>
                </a:solidFill>
              </a:rPr>
              <a:t>Curated if</a:t>
            </a:r>
            <a:r>
              <a:rPr lang="en-US" dirty="0" smtClean="0">
                <a:solidFill>
                  <a:schemeClr val="accent6">
                    <a:lumMod val="50000"/>
                  </a:schemeClr>
                </a:solidFill>
              </a:rPr>
              <a:t>: </a:t>
            </a:r>
          </a:p>
          <a:p>
            <a:pPr marL="625475" indent="-182563">
              <a:buFont typeface="Arial" panose="020B0604020202020204" pitchFamily="34" charset="0"/>
              <a:buChar char="•"/>
            </a:pPr>
            <a:r>
              <a:rPr lang="en-US" dirty="0">
                <a:solidFill>
                  <a:schemeClr val="accent6">
                    <a:lumMod val="50000"/>
                  </a:schemeClr>
                </a:solidFill>
              </a:rPr>
              <a:t>I</a:t>
            </a:r>
            <a:r>
              <a:rPr lang="en-US" dirty="0" smtClean="0">
                <a:solidFill>
                  <a:schemeClr val="accent6">
                    <a:lumMod val="50000"/>
                  </a:schemeClr>
                </a:solidFill>
              </a:rPr>
              <a:t>dentifier provided by the authors</a:t>
            </a:r>
          </a:p>
          <a:p>
            <a:pPr marL="625475" indent="-182563">
              <a:buFont typeface="Arial" panose="020B0604020202020204" pitchFamily="34" charset="0"/>
              <a:buChar char="•"/>
            </a:pPr>
            <a:r>
              <a:rPr lang="en-US" dirty="0" smtClean="0">
                <a:solidFill>
                  <a:schemeClr val="accent6">
                    <a:lumMod val="50000"/>
                  </a:schemeClr>
                </a:solidFill>
              </a:rPr>
              <a:t>Histone tails (as separate entities)</a:t>
            </a:r>
            <a:endParaRPr lang="en-US" dirty="0">
              <a:solidFill>
                <a:schemeClr val="accent6">
                  <a:lumMod val="50000"/>
                </a:schemeClr>
              </a:solidFill>
            </a:endParaRPr>
          </a:p>
        </p:txBody>
      </p:sp>
    </p:spTree>
    <p:extLst>
      <p:ext uri="{BB962C8B-B14F-4D97-AF65-F5344CB8AC3E}">
        <p14:creationId xmlns:p14="http://schemas.microsoft.com/office/powerpoint/2010/main" val="37034919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561474" y="914310"/>
            <a:ext cx="10828421" cy="542232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7160935"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Protein Identification: Polyproteins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609" y="1696589"/>
            <a:ext cx="10058400" cy="4367236"/>
          </a:xfrm>
          <a:prstGeom prst="rect">
            <a:avLst/>
          </a:prstGeom>
        </p:spPr>
      </p:pic>
      <p:sp>
        <p:nvSpPr>
          <p:cNvPr id="18" name="TextBox 17"/>
          <p:cNvSpPr txBox="1"/>
          <p:nvPr/>
        </p:nvSpPr>
        <p:spPr>
          <a:xfrm>
            <a:off x="737937" y="1090862"/>
            <a:ext cx="2821606" cy="461665"/>
          </a:xfrm>
          <a:prstGeom prst="rect">
            <a:avLst/>
          </a:prstGeom>
          <a:noFill/>
        </p:spPr>
        <p:txBody>
          <a:bodyPr wrap="none" rtlCol="0">
            <a:spAutoFit/>
          </a:bodyPr>
          <a:lstStyle/>
          <a:p>
            <a:r>
              <a:rPr lang="en-US" sz="2400" dirty="0" smtClean="0"/>
              <a:t>UniprotKB: P04585</a:t>
            </a:r>
            <a:endParaRPr lang="en-US" sz="2400" dirty="0"/>
          </a:p>
        </p:txBody>
      </p:sp>
      <p:sp>
        <p:nvSpPr>
          <p:cNvPr id="21" name="Rectangle 20"/>
          <p:cNvSpPr/>
          <p:nvPr/>
        </p:nvSpPr>
        <p:spPr>
          <a:xfrm>
            <a:off x="7985867" y="3325986"/>
            <a:ext cx="2967479" cy="369332"/>
          </a:xfrm>
          <a:prstGeom prst="rect">
            <a:avLst/>
          </a:prstGeom>
          <a:solidFill>
            <a:srgbClr val="FFD9D9"/>
          </a:solidFill>
          <a:ln w="38100">
            <a:solidFill>
              <a:srgbClr val="FF0000"/>
            </a:solidFill>
          </a:ln>
        </p:spPr>
        <p:txBody>
          <a:bodyPr wrap="none">
            <a:spAutoFit/>
          </a:bodyPr>
          <a:lstStyle/>
          <a:p>
            <a:r>
              <a:rPr lang="en-US" dirty="0" smtClean="0">
                <a:solidFill>
                  <a:srgbClr val="FF0000"/>
                </a:solidFill>
              </a:rPr>
              <a:t>P04585-PRO_0000042439</a:t>
            </a:r>
            <a:endParaRPr lang="en-US" dirty="0">
              <a:solidFill>
                <a:srgbClr val="FF0000"/>
              </a:solidFill>
            </a:endParaRPr>
          </a:p>
        </p:txBody>
      </p:sp>
      <p:sp>
        <p:nvSpPr>
          <p:cNvPr id="22" name="Rectangle 21"/>
          <p:cNvSpPr/>
          <p:nvPr/>
        </p:nvSpPr>
        <p:spPr>
          <a:xfrm>
            <a:off x="1010654" y="3054484"/>
            <a:ext cx="9942692" cy="2237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0829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641714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Protein Identification: Ubiquitin</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06" y="891466"/>
            <a:ext cx="7555369" cy="5189361"/>
          </a:xfrm>
          <a:prstGeom prst="rect">
            <a:avLst/>
          </a:prstGeom>
          <a:ln>
            <a:solidFill>
              <a:schemeClr val="tx1"/>
            </a:solidFill>
          </a:ln>
          <a:effectLst>
            <a:outerShdw blurRad="50800" dist="38100" dir="2700000" algn="tl" rotWithShape="0">
              <a:prstClr val="black">
                <a:alpha val="40000"/>
              </a:prstClr>
            </a:outerShdw>
          </a:effectLst>
        </p:spPr>
      </p:pic>
      <p:sp>
        <p:nvSpPr>
          <p:cNvPr id="15" name="TextBox 14"/>
          <p:cNvSpPr txBox="1"/>
          <p:nvPr/>
        </p:nvSpPr>
        <p:spPr>
          <a:xfrm>
            <a:off x="406402" y="6011337"/>
            <a:ext cx="4575173"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smtClean="0">
                <a:solidFill>
                  <a:schemeClr val="accent1">
                    <a:lumMod val="75000"/>
                  </a:schemeClr>
                </a:solidFill>
                <a:latin typeface="Arial Narrow" panose="020B0606020202030204" pitchFamily="34" charset="0"/>
              </a:rPr>
              <a:t>Finley </a:t>
            </a:r>
            <a:r>
              <a:rPr lang="en-US" sz="1600" i="1" dirty="0" smtClean="0">
                <a:solidFill>
                  <a:schemeClr val="accent1">
                    <a:lumMod val="75000"/>
                  </a:schemeClr>
                </a:solidFill>
                <a:latin typeface="Arial Narrow" panose="020B0606020202030204" pitchFamily="34" charset="0"/>
              </a:rPr>
              <a:t>et al. </a:t>
            </a:r>
            <a:r>
              <a:rPr lang="en-US" sz="1600" dirty="0" smtClean="0">
                <a:solidFill>
                  <a:schemeClr val="accent1">
                    <a:lumMod val="75000"/>
                  </a:schemeClr>
                </a:solidFill>
                <a:latin typeface="Arial Narrow" panose="020B0606020202030204" pitchFamily="34" charset="0"/>
              </a:rPr>
              <a:t>Genetics 192:319-360(2012); PMID: </a:t>
            </a:r>
            <a:r>
              <a:rPr lang="en-US" sz="1600" dirty="0">
                <a:solidFill>
                  <a:schemeClr val="accent1">
                    <a:lumMod val="75000"/>
                  </a:schemeClr>
                </a:solidFill>
                <a:latin typeface="Arial Narrow" panose="020B0606020202030204" pitchFamily="34" charset="0"/>
              </a:rPr>
              <a:t>23028185</a:t>
            </a:r>
          </a:p>
        </p:txBody>
      </p:sp>
      <p:sp>
        <p:nvSpPr>
          <p:cNvPr id="16" name="TextBox 15"/>
          <p:cNvSpPr txBox="1"/>
          <p:nvPr/>
        </p:nvSpPr>
        <p:spPr>
          <a:xfrm>
            <a:off x="514350" y="5781675"/>
            <a:ext cx="696024" cy="253916"/>
          </a:xfrm>
          <a:prstGeom prst="rect">
            <a:avLst/>
          </a:prstGeom>
          <a:noFill/>
        </p:spPr>
        <p:txBody>
          <a:bodyPr wrap="none" rtlCol="0">
            <a:spAutoFit/>
          </a:bodyPr>
          <a:lstStyle/>
          <a:p>
            <a:r>
              <a:rPr lang="en-US" sz="1050" i="1" dirty="0" smtClean="0"/>
              <a:t>modified</a:t>
            </a:r>
            <a:endParaRPr lang="en-US" sz="1050" i="1" dirty="0"/>
          </a:p>
        </p:txBody>
      </p:sp>
      <p:grpSp>
        <p:nvGrpSpPr>
          <p:cNvPr id="20" name="Group 19"/>
          <p:cNvGrpSpPr/>
          <p:nvPr/>
        </p:nvGrpSpPr>
        <p:grpSpPr>
          <a:xfrm>
            <a:off x="2278380" y="1219200"/>
            <a:ext cx="4117740" cy="307777"/>
            <a:chOff x="2278380" y="1219200"/>
            <a:chExt cx="4117740" cy="307777"/>
          </a:xfrm>
        </p:grpSpPr>
        <p:sp>
          <p:nvSpPr>
            <p:cNvPr id="17" name="TextBox 16"/>
            <p:cNvSpPr txBox="1"/>
            <p:nvPr/>
          </p:nvSpPr>
          <p:spPr>
            <a:xfrm>
              <a:off x="2638425" y="1219200"/>
              <a:ext cx="3757695" cy="307777"/>
            </a:xfrm>
            <a:prstGeom prst="rect">
              <a:avLst/>
            </a:prstGeom>
            <a:solidFill>
              <a:srgbClr val="FFD9D9"/>
            </a:solidFill>
            <a:ln w="38100">
              <a:solidFill>
                <a:srgbClr val="FF0000"/>
              </a:solidFill>
            </a:ln>
          </p:spPr>
          <p:txBody>
            <a:bodyPr wrap="none" rtlCol="0">
              <a:spAutoFit/>
            </a:bodyPr>
            <a:lstStyle/>
            <a:p>
              <a:r>
                <a:rPr lang="en-US" sz="1400" dirty="0" smtClean="0">
                  <a:solidFill>
                    <a:srgbClr val="FF0000"/>
                  </a:solidFill>
                </a:rPr>
                <a:t>Does NOT exist in </a:t>
              </a:r>
              <a:r>
                <a:rPr lang="en-US" sz="1400" dirty="0" err="1" smtClean="0">
                  <a:solidFill>
                    <a:srgbClr val="FF0000"/>
                  </a:solidFill>
                </a:rPr>
                <a:t>UniProtKB</a:t>
              </a:r>
              <a:r>
                <a:rPr lang="en-US" sz="1400" dirty="0" smtClean="0">
                  <a:solidFill>
                    <a:srgbClr val="FF0000"/>
                  </a:solidFill>
                </a:rPr>
                <a:t>, RefSeq, </a:t>
              </a:r>
              <a:r>
                <a:rPr lang="en-US" sz="1400" dirty="0" err="1" smtClean="0">
                  <a:solidFill>
                    <a:srgbClr val="FF0000"/>
                  </a:solidFill>
                </a:rPr>
                <a:t>etc</a:t>
              </a:r>
              <a:r>
                <a:rPr lang="en-US" sz="1400" dirty="0" smtClean="0">
                  <a:solidFill>
                    <a:srgbClr val="FF0000"/>
                  </a:solidFill>
                </a:rPr>
                <a:t> !!!</a:t>
              </a:r>
              <a:endParaRPr lang="en-US" sz="1400" dirty="0">
                <a:solidFill>
                  <a:srgbClr val="FF0000"/>
                </a:solidFill>
              </a:endParaRPr>
            </a:p>
          </p:txBody>
        </p:sp>
        <p:cxnSp>
          <p:nvCxnSpPr>
            <p:cNvPr id="19" name="Straight Arrow Connector 18"/>
            <p:cNvCxnSpPr/>
            <p:nvPr/>
          </p:nvCxnSpPr>
          <p:spPr>
            <a:xfrm rot="10800000">
              <a:off x="2278380" y="1362075"/>
              <a:ext cx="27432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8543924" y="1255782"/>
            <a:ext cx="3432008" cy="2656106"/>
            <a:chOff x="8543924" y="1008132"/>
            <a:chExt cx="3432008" cy="2656106"/>
          </a:xfrm>
        </p:grpSpPr>
        <p:sp>
          <p:nvSpPr>
            <p:cNvPr id="21" name="TextBox 20"/>
            <p:cNvSpPr txBox="1"/>
            <p:nvPr/>
          </p:nvSpPr>
          <p:spPr>
            <a:xfrm>
              <a:off x="8543924" y="1008132"/>
              <a:ext cx="3371851" cy="707886"/>
            </a:xfrm>
            <a:prstGeom prst="rect">
              <a:avLst/>
            </a:prstGeom>
            <a:solidFill>
              <a:schemeClr val="accent1">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solidFill>
                    <a:schemeClr val="accent1">
                      <a:lumMod val="75000"/>
                    </a:schemeClr>
                  </a:solidFill>
                </a:rPr>
                <a:t>Ubiquitin is synthesized as a part of many polyproteins</a:t>
              </a:r>
              <a:endParaRPr lang="en-US" sz="2000" dirty="0">
                <a:solidFill>
                  <a:schemeClr val="accent1">
                    <a:lumMod val="75000"/>
                  </a:schemeClr>
                </a:solidFill>
              </a:endParaRPr>
            </a:p>
          </p:txBody>
        </p:sp>
        <p:sp>
          <p:nvSpPr>
            <p:cNvPr id="23" name="TextBox 22"/>
            <p:cNvSpPr txBox="1"/>
            <p:nvPr/>
          </p:nvSpPr>
          <p:spPr>
            <a:xfrm>
              <a:off x="8543924" y="2125355"/>
              <a:ext cx="3432008" cy="1538883"/>
            </a:xfrm>
            <a:prstGeom prst="rect">
              <a:avLst/>
            </a:prstGeom>
            <a:noFill/>
          </p:spPr>
          <p:txBody>
            <a:bodyPr wrap="square" rtlCol="0">
              <a:spAutoFit/>
            </a:bodyPr>
            <a:lstStyle/>
            <a:p>
              <a:pPr marL="182880" indent="-182563">
                <a:spcAft>
                  <a:spcPts val="300"/>
                </a:spcAft>
                <a:buFont typeface="Arial" panose="020B0604020202020204" pitchFamily="34" charset="0"/>
                <a:buChar char="•"/>
              </a:pPr>
              <a:r>
                <a:rPr lang="en-US" dirty="0" err="1" smtClean="0">
                  <a:solidFill>
                    <a:schemeClr val="accent1">
                      <a:lumMod val="75000"/>
                    </a:schemeClr>
                  </a:solidFill>
                  <a:latin typeface="Arial" panose="020B0604020202020204" pitchFamily="34" charset="0"/>
                  <a:cs typeface="Arial" panose="020B0604020202020204" pitchFamily="34" charset="0"/>
                </a:rPr>
                <a:t>Polyubiquitin</a:t>
              </a:r>
              <a:endParaRPr lang="en-US" sz="1400" dirty="0" smtClean="0">
                <a:solidFill>
                  <a:schemeClr val="accent1">
                    <a:lumMod val="75000"/>
                  </a:schemeClr>
                </a:solidFill>
                <a:latin typeface="Arial" panose="020B0604020202020204" pitchFamily="34" charset="0"/>
                <a:cs typeface="Arial" panose="020B0604020202020204" pitchFamily="34" charset="0"/>
              </a:endParaRPr>
            </a:p>
            <a:p>
              <a:pPr marL="342900" indent="-182563">
                <a:buFont typeface="Courier New" panose="02070309020205020404" pitchFamily="49" charset="0"/>
                <a:buChar char="o"/>
              </a:pPr>
              <a:r>
                <a:rPr lang="en-US" sz="1200" dirty="0" smtClean="0">
                  <a:solidFill>
                    <a:schemeClr val="accent1">
                      <a:lumMod val="75000"/>
                    </a:schemeClr>
                  </a:solidFill>
                  <a:latin typeface="Arial" panose="020B0604020202020204" pitchFamily="34" charset="0"/>
                  <a:cs typeface="Arial" panose="020B0604020202020204" pitchFamily="34" charset="0"/>
                </a:rPr>
                <a:t>Human: UBB, UBC</a:t>
              </a:r>
            </a:p>
            <a:p>
              <a:pPr marL="342900" indent="-182563">
                <a:buFont typeface="Courier New" panose="02070309020205020404" pitchFamily="49" charset="0"/>
                <a:buChar char="o"/>
              </a:pPr>
              <a:r>
                <a:rPr lang="en-US" sz="1200" dirty="0" smtClean="0">
                  <a:solidFill>
                    <a:schemeClr val="accent1">
                      <a:lumMod val="75000"/>
                    </a:schemeClr>
                  </a:solidFill>
                  <a:latin typeface="Arial" panose="020B0604020202020204" pitchFamily="34" charset="0"/>
                  <a:cs typeface="Arial" panose="020B0604020202020204" pitchFamily="34" charset="0"/>
                </a:rPr>
                <a:t>Yeast: UBI4 </a:t>
              </a:r>
            </a:p>
            <a:p>
              <a:pPr marL="182880" indent="-182880">
                <a:spcBef>
                  <a:spcPts val="600"/>
                </a:spcBef>
                <a:spcAft>
                  <a:spcPts val="3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Ribosomal protein fusions</a:t>
              </a:r>
              <a:endParaRPr lang="en-US" sz="1400" dirty="0" smtClean="0">
                <a:solidFill>
                  <a:schemeClr val="accent1">
                    <a:lumMod val="75000"/>
                  </a:schemeClr>
                </a:solidFill>
                <a:latin typeface="Arial" panose="020B0604020202020204" pitchFamily="34" charset="0"/>
                <a:cs typeface="Arial" panose="020B0604020202020204" pitchFamily="34" charset="0"/>
              </a:endParaRPr>
            </a:p>
            <a:p>
              <a:pPr marL="342900" indent="-182563">
                <a:buFont typeface="Courier New" panose="02070309020205020404" pitchFamily="49" charset="0"/>
                <a:buChar char="o"/>
              </a:pPr>
              <a:r>
                <a:rPr lang="en-US" sz="1200" dirty="0" smtClean="0">
                  <a:solidFill>
                    <a:schemeClr val="accent1">
                      <a:lumMod val="75000"/>
                    </a:schemeClr>
                  </a:solidFill>
                  <a:latin typeface="Arial" panose="020B0604020202020204" pitchFamily="34" charset="0"/>
                  <a:cs typeface="Arial" panose="020B0604020202020204" pitchFamily="34" charset="0"/>
                </a:rPr>
                <a:t>Human: UBA52 (L40), RPS27A (S27a) </a:t>
              </a:r>
            </a:p>
            <a:p>
              <a:pPr marL="342900" indent="-182563">
                <a:buFont typeface="Courier New" panose="02070309020205020404" pitchFamily="49" charset="0"/>
                <a:buChar char="o"/>
              </a:pPr>
              <a:r>
                <a:rPr lang="en-US" sz="1200" dirty="0" smtClean="0">
                  <a:solidFill>
                    <a:schemeClr val="accent1">
                      <a:lumMod val="75000"/>
                    </a:schemeClr>
                  </a:solidFill>
                  <a:latin typeface="Arial" panose="020B0604020202020204" pitchFamily="34" charset="0"/>
                  <a:cs typeface="Arial" panose="020B0604020202020204" pitchFamily="34" charset="0"/>
                </a:rPr>
                <a:t>Yeast: UBI1 (L40), UBI2 (L40), UBI3 (S37) </a:t>
              </a:r>
              <a:endParaRPr lang="en-US" sz="1200" dirty="0">
                <a:solidFill>
                  <a:schemeClr val="accent1">
                    <a:lumMod val="75000"/>
                  </a:schemeClr>
                </a:solidFill>
                <a:latin typeface="Arial" panose="020B0604020202020204" pitchFamily="34" charset="0"/>
                <a:cs typeface="Arial" panose="020B0604020202020204" pitchFamily="34" charset="0"/>
              </a:endParaRPr>
            </a:p>
          </p:txBody>
        </p:sp>
      </p:grpSp>
      <p:sp>
        <p:nvSpPr>
          <p:cNvPr id="24" name="TextBox 23"/>
          <p:cNvSpPr txBox="1"/>
          <p:nvPr/>
        </p:nvSpPr>
        <p:spPr>
          <a:xfrm>
            <a:off x="8543923" y="4322832"/>
            <a:ext cx="3371851" cy="1323439"/>
          </a:xfrm>
          <a:prstGeom prst="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solidFill>
                  <a:schemeClr val="accent6">
                    <a:lumMod val="75000"/>
                  </a:schemeClr>
                </a:solidFill>
              </a:rPr>
              <a:t>Curated as depreciated UniprotKB protein</a:t>
            </a:r>
          </a:p>
          <a:p>
            <a:pPr algn="ctr"/>
            <a:r>
              <a:rPr lang="en-US" sz="2000" b="1" i="1" dirty="0" smtClean="0">
                <a:solidFill>
                  <a:schemeClr val="accent6">
                    <a:lumMod val="75000"/>
                  </a:schemeClr>
                </a:solidFill>
              </a:rPr>
              <a:t>or</a:t>
            </a:r>
          </a:p>
          <a:p>
            <a:pPr algn="ctr"/>
            <a:r>
              <a:rPr lang="en-US" sz="2000" dirty="0" smtClean="0">
                <a:solidFill>
                  <a:schemeClr val="accent6">
                    <a:lumMod val="75000"/>
                  </a:schemeClr>
                </a:solidFill>
              </a:rPr>
              <a:t>as PTM</a:t>
            </a:r>
            <a:endParaRPr lang="en-US" sz="2000" dirty="0">
              <a:solidFill>
                <a:schemeClr val="accent6">
                  <a:lumMod val="75000"/>
                </a:schemeClr>
              </a:solidFill>
            </a:endParaRPr>
          </a:p>
        </p:txBody>
      </p:sp>
    </p:spTree>
    <p:extLst>
      <p:ext uri="{BB962C8B-B14F-4D97-AF65-F5344CB8AC3E}">
        <p14:creationId xmlns:p14="http://schemas.microsoft.com/office/powerpoint/2010/main" val="290515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86246" y="1034462"/>
            <a:ext cx="4427244" cy="891198"/>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308448" y="1249229"/>
            <a:ext cx="2182841" cy="461665"/>
          </a:xfrm>
          <a:prstGeom prst="rect">
            <a:avLst/>
          </a:prstGeom>
          <a:noFill/>
        </p:spPr>
        <p:txBody>
          <a:bodyPr wrap="square" rtlCol="0">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Make Proteins</a:t>
            </a:r>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smtClean="0"/>
              <a:t>Interaction Record</a:t>
            </a:r>
            <a:endParaRPr lang="en-US" sz="1600" dirty="0"/>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smtClean="0"/>
              <a:t>Interaction Experiment</a:t>
            </a:r>
            <a:endParaRPr lang="en-US" sz="1600" dirty="0"/>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smtClean="0"/>
              <a:t>Participant List</a:t>
            </a:r>
            <a:endParaRPr lang="en-US" sz="1600" dirty="0"/>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smtClean="0"/>
              <a:t>2</a:t>
            </a:r>
            <a:endParaRPr lang="en-US" dirty="0"/>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smtClean="0"/>
              <a:t>1</a:t>
            </a:r>
            <a:endParaRPr lang="en-US" sz="1600" dirty="0"/>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smtClean="0"/>
              <a:t>N</a:t>
            </a:r>
            <a:endParaRPr lang="en-US" sz="1600" dirty="0"/>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smtClean="0">
                <a:latin typeface="Arial Narrow" panose="020B0606020202030204" pitchFamily="34" charset="0"/>
              </a:rPr>
              <a:t>Molecule Type:   	Protein (MI:0326)</a:t>
            </a:r>
          </a:p>
          <a:p>
            <a:pPr>
              <a:tabLst>
                <a:tab pos="1255713" algn="l"/>
              </a:tabLst>
            </a:pPr>
            <a:r>
              <a:rPr lang="en-US" sz="1200" dirty="0" smtClean="0">
                <a:latin typeface="Arial Narrow" panose="020B0606020202030204" pitchFamily="34" charset="0"/>
              </a:rPr>
              <a:t>Molecule Name: 	Cellular  tumor antigen p53</a:t>
            </a:r>
          </a:p>
          <a:p>
            <a:pPr>
              <a:tabLst>
                <a:tab pos="1255713" algn="l"/>
              </a:tabLst>
            </a:pPr>
            <a:r>
              <a:rPr lang="en-US" sz="1200" dirty="0" smtClean="0">
                <a:latin typeface="Arial Narrow" panose="020B0606020202030204" pitchFamily="34" charset="0"/>
              </a:rPr>
              <a:t>Molecule Symbol:	p53</a:t>
            </a:r>
          </a:p>
          <a:p>
            <a:pPr>
              <a:tabLst>
                <a:tab pos="1255713" algn="l"/>
              </a:tabLst>
            </a:pPr>
            <a:r>
              <a:rPr lang="en-US" sz="1200" dirty="0" smtClean="0">
                <a:latin typeface="Arial Narrow" panose="020B0606020202030204" pitchFamily="34" charset="0"/>
              </a:rPr>
              <a:t>Species of Origin:	Human (Taxid:9606)</a:t>
            </a:r>
          </a:p>
          <a:p>
            <a:pPr>
              <a:tabLst>
                <a:tab pos="1255713" algn="l"/>
              </a:tabLst>
            </a:pPr>
            <a:r>
              <a:rPr lang="en-US" sz="1200" dirty="0" smtClean="0">
                <a:latin typeface="Arial Narrow" panose="020B0606020202030204" pitchFamily="34" charset="0"/>
              </a:rPr>
              <a:t>Cross-reference(s):	P04637-1 (</a:t>
            </a:r>
            <a:r>
              <a:rPr lang="en-US" sz="1200" dirty="0" err="1" smtClean="0">
                <a:latin typeface="Arial Narrow" panose="020B0606020202030204" pitchFamily="34" charset="0"/>
              </a:rPr>
              <a:t>UniProtKB</a:t>
            </a:r>
            <a:r>
              <a:rPr lang="en-US" sz="1200" dirty="0" smtClean="0">
                <a:latin typeface="Arial Narrow" panose="020B0606020202030204" pitchFamily="34" charset="0"/>
              </a:rPr>
              <a:t>),  NP_00537, (RefSeq), …</a:t>
            </a:r>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60000"/>
                    <a:lumOff val="40000"/>
                  </a:schemeClr>
                </a:solidFill>
              </a:rPr>
              <a:t>    </a:t>
            </a:r>
            <a:endParaRPr lang="en-US" dirty="0">
              <a:solidFill>
                <a:schemeClr val="tx2">
                  <a:lumMod val="60000"/>
                  <a:lumOff val="40000"/>
                </a:schemeClr>
              </a:solidFill>
            </a:endParaRP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smtClean="0">
                <a:latin typeface="Arial Narrow" panose="020B0606020202030204" pitchFamily="34" charset="0"/>
              </a:rPr>
              <a:t>Experimental Role: 	Bait (MI:0496)</a:t>
            </a:r>
          </a:p>
          <a:p>
            <a:pPr>
              <a:tabLst>
                <a:tab pos="1717675" algn="l"/>
              </a:tabLst>
            </a:pPr>
            <a:r>
              <a:rPr lang="en-US" sz="1200" dirty="0" smtClean="0">
                <a:latin typeface="Arial Narrow" panose="020B0606020202030204" pitchFamily="34" charset="0"/>
              </a:rPr>
              <a:t>Experimental Source: 	E.coli K12 (</a:t>
            </a:r>
            <a:r>
              <a:rPr lang="en-US" sz="1200" dirty="0" err="1" smtClean="0">
                <a:latin typeface="Arial Narrow" panose="020B0606020202030204" pitchFamily="34" charset="0"/>
              </a:rPr>
              <a:t>Taxid</a:t>
            </a:r>
            <a:r>
              <a:rPr lang="en-US" sz="1200" dirty="0" smtClean="0">
                <a:latin typeface="Arial Narrow" panose="020B0606020202030204" pitchFamily="34" charset="0"/>
              </a:rPr>
              <a:t>: 83333)</a:t>
            </a:r>
          </a:p>
          <a:p>
            <a:pPr>
              <a:tabLst>
                <a:tab pos="1717675" algn="l"/>
              </a:tabLst>
            </a:pPr>
            <a:r>
              <a:rPr lang="en-US" sz="1200" dirty="0" smtClean="0">
                <a:latin typeface="Arial Narrow" panose="020B0606020202030204" pitchFamily="34" charset="0"/>
              </a:rPr>
              <a:t>Identification method(s):  	Predetermined (MI:0396)</a:t>
            </a:r>
          </a:p>
          <a:p>
            <a:r>
              <a:rPr lang="en-US" sz="1200" dirty="0" smtClean="0">
                <a:latin typeface="Arial Narrow" panose="020B0606020202030204" pitchFamily="34" charset="0"/>
              </a:rPr>
              <a:t>Features: </a:t>
            </a:r>
          </a:p>
          <a:p>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smtClean="0"/>
              <a:t>…</a:t>
            </a:r>
            <a:endParaRPr lang="en-US" sz="1600" dirty="0"/>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smtClean="0"/>
              <a:t>2</a:t>
            </a:r>
            <a:endParaRPr lang="en-US" sz="1000" dirty="0"/>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smtClean="0"/>
              <a:t>1</a:t>
            </a:r>
            <a:endParaRPr lang="en-US" sz="1000" dirty="0"/>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smtClean="0"/>
              <a:t>…</a:t>
            </a:r>
            <a:endParaRPr lang="en-US" sz="1000" dirty="0"/>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smtClean="0">
                <a:latin typeface="Arial Narrow" panose="020B0606020202030204" pitchFamily="34" charset="0"/>
              </a:rPr>
              <a:t>Feature Type: 	Sufficient  binding region (MI:0442)</a:t>
            </a:r>
          </a:p>
          <a:p>
            <a:pPr>
              <a:tabLst>
                <a:tab pos="1487488" algn="l"/>
              </a:tabLst>
            </a:pPr>
            <a:r>
              <a:rPr lang="en-US" sz="1200" dirty="0" smtClean="0">
                <a:latin typeface="Arial Narrow" panose="020B0606020202030204" pitchFamily="34" charset="0"/>
              </a:rPr>
              <a:t>Feature Range: 	1-73</a:t>
            </a:r>
          </a:p>
          <a:p>
            <a:pPr>
              <a:tabLst>
                <a:tab pos="1487488" algn="l"/>
              </a:tabLst>
            </a:pPr>
            <a:r>
              <a:rPr lang="en-US" sz="1200" dirty="0" smtClean="0">
                <a:latin typeface="Arial Narrow" panose="020B0606020202030204" pitchFamily="34" charset="0"/>
              </a:rPr>
              <a:t>Identification Method: 	Deletion analysis (MI:0033)    </a:t>
            </a:r>
            <a:endParaRPr lang="en-US" sz="1200" dirty="0">
              <a:latin typeface="Arial Narrow" panose="020B0606020202030204" pitchFamily="34" charset="0"/>
            </a:endParaRPr>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 Record</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7" name="Rectangle 36"/>
          <p:cNvSpPr/>
          <p:nvPr/>
        </p:nvSpPr>
        <p:spPr>
          <a:xfrm>
            <a:off x="7186246" y="5052644"/>
            <a:ext cx="4427244" cy="939800"/>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p:cNvSpPr/>
          <p:nvPr/>
        </p:nvSpPr>
        <p:spPr>
          <a:xfrm>
            <a:off x="7442442" y="5107046"/>
            <a:ext cx="3914854" cy="830997"/>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Identify/re-identify Proteins </a:t>
            </a:r>
          </a:p>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That Interacted</a:t>
            </a:r>
            <a:endParaRPr 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6" name="Rectangle 35"/>
          <p:cNvSpPr/>
          <p:nvPr/>
        </p:nvSpPr>
        <p:spPr>
          <a:xfrm>
            <a:off x="7186246" y="3693440"/>
            <a:ext cx="4427244" cy="920913"/>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7707" y="3923064"/>
            <a:ext cx="4084323" cy="461665"/>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Test Which Proteins Interact</a:t>
            </a:r>
            <a:endParaRPr 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1" name="Rectangle 40"/>
          <p:cNvSpPr/>
          <p:nvPr/>
        </p:nvSpPr>
        <p:spPr>
          <a:xfrm>
            <a:off x="7186246" y="2363951"/>
            <a:ext cx="4427244" cy="891198"/>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56864" y="2578718"/>
            <a:ext cx="3686009" cy="461665"/>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Get the Proteins Together</a:t>
            </a:r>
          </a:p>
        </p:txBody>
      </p:sp>
      <p:cxnSp>
        <p:nvCxnSpPr>
          <p:cNvPr id="47" name="Straight Arrow Connector 46"/>
          <p:cNvCxnSpPr>
            <a:stCxn id="35" idx="2"/>
            <a:endCxn id="41" idx="0"/>
          </p:cNvCxnSpPr>
          <p:nvPr/>
        </p:nvCxnSpPr>
        <p:spPr>
          <a:xfrm>
            <a:off x="9399868" y="1925660"/>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a:endCxn id="36" idx="0"/>
          </p:cNvCxnSpPr>
          <p:nvPr/>
        </p:nvCxnSpPr>
        <p:spPr>
          <a:xfrm>
            <a:off x="9399868" y="3255149"/>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6" idx="2"/>
            <a:endCxn id="37" idx="0"/>
          </p:cNvCxnSpPr>
          <p:nvPr/>
        </p:nvCxnSpPr>
        <p:spPr>
          <a:xfrm>
            <a:off x="9399868" y="4614353"/>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888274" y="4323806"/>
            <a:ext cx="4506686"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smtClean="0">
                <a:latin typeface="Arial Narrow" panose="020B0606020202030204" pitchFamily="34" charset="0"/>
              </a:rPr>
              <a:t>Interaction Detection Method:	Pull down (MI:0096)</a:t>
            </a:r>
          </a:p>
          <a:p>
            <a:pPr>
              <a:tabLst>
                <a:tab pos="2289175" algn="l"/>
              </a:tabLst>
            </a:pPr>
            <a:r>
              <a:rPr lang="en-US" sz="1200" dirty="0" smtClean="0">
                <a:latin typeface="Arial Narrow" panose="020B0606020202030204" pitchFamily="34" charset="0"/>
              </a:rPr>
              <a:t>Experiment Host/Cell Line:  	in vitro</a:t>
            </a:r>
          </a:p>
          <a:p>
            <a:pPr>
              <a:tabLst>
                <a:tab pos="2289175" algn="l"/>
              </a:tabLst>
            </a:pPr>
            <a:r>
              <a:rPr lang="en-US" sz="1200" dirty="0" smtClean="0">
                <a:latin typeface="Arial Narrow" panose="020B0606020202030204" pitchFamily="34" charset="0"/>
              </a:rPr>
              <a:t>Interaction Type:	Direct (MI:0407)</a:t>
            </a:r>
          </a:p>
          <a:p>
            <a:endParaRPr lang="en-US" sz="1200" dirty="0">
              <a:latin typeface="Arial Narrow" panose="020B0606020202030204" pitchFamily="34" charset="0"/>
            </a:endParaRPr>
          </a:p>
        </p:txBody>
      </p:sp>
    </p:spTree>
    <p:extLst>
      <p:ext uri="{BB962C8B-B14F-4D97-AF65-F5344CB8AC3E}">
        <p14:creationId xmlns:p14="http://schemas.microsoft.com/office/powerpoint/2010/main" val="3380595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smtClean="0"/>
              <a:t>Interaction Record</a:t>
            </a:r>
            <a:endParaRPr lang="en-US" sz="1600" dirty="0"/>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smtClean="0"/>
              <a:t>Interaction Experiment</a:t>
            </a:r>
            <a:endParaRPr lang="en-US" sz="1600" dirty="0"/>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smtClean="0"/>
              <a:t>Participant List</a:t>
            </a:r>
            <a:endParaRPr lang="en-US" sz="1600" dirty="0"/>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smtClean="0"/>
              <a:t>2</a:t>
            </a:r>
            <a:endParaRPr lang="en-US" dirty="0"/>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smtClean="0"/>
              <a:t>1</a:t>
            </a:r>
            <a:endParaRPr lang="en-US" sz="1600" dirty="0"/>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smtClean="0"/>
              <a:t>N</a:t>
            </a:r>
            <a:endParaRPr lang="en-US" sz="1600" dirty="0"/>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smtClean="0">
                <a:latin typeface="Arial Narrow" panose="020B0606020202030204" pitchFamily="34" charset="0"/>
              </a:rPr>
              <a:t>Molecule Type:   	Protein (MI:0326)</a:t>
            </a:r>
          </a:p>
          <a:p>
            <a:pPr>
              <a:tabLst>
                <a:tab pos="1255713" algn="l"/>
              </a:tabLst>
            </a:pPr>
            <a:r>
              <a:rPr lang="en-US" sz="1200" dirty="0" smtClean="0">
                <a:latin typeface="Arial Narrow" panose="020B0606020202030204" pitchFamily="34" charset="0"/>
              </a:rPr>
              <a:t>Molecule Name: 	Cellular  tumor antigen p53</a:t>
            </a:r>
          </a:p>
          <a:p>
            <a:pPr>
              <a:tabLst>
                <a:tab pos="1255713" algn="l"/>
              </a:tabLst>
            </a:pPr>
            <a:r>
              <a:rPr lang="en-US" sz="1200" dirty="0" smtClean="0">
                <a:latin typeface="Arial Narrow" panose="020B0606020202030204" pitchFamily="34" charset="0"/>
              </a:rPr>
              <a:t>Molecule Symbol:	p53</a:t>
            </a:r>
          </a:p>
          <a:p>
            <a:pPr>
              <a:tabLst>
                <a:tab pos="1255713" algn="l"/>
              </a:tabLst>
            </a:pPr>
            <a:r>
              <a:rPr lang="en-US" sz="1200" dirty="0" smtClean="0">
                <a:latin typeface="Arial Narrow" panose="020B0606020202030204" pitchFamily="34" charset="0"/>
              </a:rPr>
              <a:t>Species of Origin:	Human (Taxid:9606)</a:t>
            </a:r>
          </a:p>
          <a:p>
            <a:pPr>
              <a:tabLst>
                <a:tab pos="1255713" algn="l"/>
              </a:tabLst>
            </a:pPr>
            <a:r>
              <a:rPr lang="en-US" sz="1200" dirty="0" smtClean="0">
                <a:latin typeface="Arial Narrow" panose="020B0606020202030204" pitchFamily="34" charset="0"/>
              </a:rPr>
              <a:t>Cross-reference(s):	P04637-1 (</a:t>
            </a:r>
            <a:r>
              <a:rPr lang="en-US" sz="1200" dirty="0" err="1" smtClean="0">
                <a:latin typeface="Arial Narrow" panose="020B0606020202030204" pitchFamily="34" charset="0"/>
              </a:rPr>
              <a:t>UniProtKB</a:t>
            </a:r>
            <a:r>
              <a:rPr lang="en-US" sz="1200" dirty="0" smtClean="0">
                <a:latin typeface="Arial Narrow" panose="020B0606020202030204" pitchFamily="34" charset="0"/>
              </a:rPr>
              <a:t>),  NP_00537, (RefSeq), …</a:t>
            </a:r>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60000"/>
                    <a:lumOff val="40000"/>
                  </a:schemeClr>
                </a:solidFill>
              </a:rPr>
              <a:t>    </a:t>
            </a:r>
            <a:endParaRPr lang="en-US" dirty="0">
              <a:solidFill>
                <a:schemeClr val="tx2">
                  <a:lumMod val="60000"/>
                  <a:lumOff val="40000"/>
                </a:schemeClr>
              </a:solidFill>
            </a:endParaRP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smtClean="0">
                <a:latin typeface="Arial Narrow" panose="020B0606020202030204" pitchFamily="34" charset="0"/>
              </a:rPr>
              <a:t>Experimental Role: 	Bait (MI:0496)</a:t>
            </a:r>
          </a:p>
          <a:p>
            <a:pPr>
              <a:tabLst>
                <a:tab pos="1717675" algn="l"/>
              </a:tabLst>
            </a:pPr>
            <a:r>
              <a:rPr lang="en-US" sz="1200" dirty="0" smtClean="0">
                <a:latin typeface="Arial Narrow" panose="020B0606020202030204" pitchFamily="34" charset="0"/>
              </a:rPr>
              <a:t>Experimental Source: 	E.coli K12 (</a:t>
            </a:r>
            <a:r>
              <a:rPr lang="en-US" sz="1200" dirty="0" err="1" smtClean="0">
                <a:latin typeface="Arial Narrow" panose="020B0606020202030204" pitchFamily="34" charset="0"/>
              </a:rPr>
              <a:t>Taxid</a:t>
            </a:r>
            <a:r>
              <a:rPr lang="en-US" sz="1200" dirty="0" smtClean="0">
                <a:latin typeface="Arial Narrow" panose="020B0606020202030204" pitchFamily="34" charset="0"/>
              </a:rPr>
              <a:t>: 83333)</a:t>
            </a:r>
          </a:p>
          <a:p>
            <a:pPr>
              <a:tabLst>
                <a:tab pos="1717675" algn="l"/>
              </a:tabLst>
            </a:pPr>
            <a:r>
              <a:rPr lang="en-US" sz="1200" dirty="0" smtClean="0">
                <a:latin typeface="Arial Narrow" panose="020B0606020202030204" pitchFamily="34" charset="0"/>
              </a:rPr>
              <a:t>Identification method(s):  	Predetermined (MI:0396)</a:t>
            </a:r>
          </a:p>
          <a:p>
            <a:r>
              <a:rPr lang="en-US" sz="1200" dirty="0" smtClean="0">
                <a:latin typeface="Arial Narrow" panose="020B0606020202030204" pitchFamily="34" charset="0"/>
              </a:rPr>
              <a:t>Features: </a:t>
            </a:r>
          </a:p>
          <a:p>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smtClean="0"/>
              <a:t>…</a:t>
            </a:r>
            <a:endParaRPr lang="en-US" sz="1600" dirty="0"/>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smtClean="0"/>
              <a:t>2</a:t>
            </a:r>
            <a:endParaRPr lang="en-US" sz="1000" dirty="0"/>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smtClean="0"/>
              <a:t>1</a:t>
            </a:r>
            <a:endParaRPr lang="en-US" sz="1000" dirty="0"/>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smtClean="0"/>
              <a:t>…</a:t>
            </a:r>
            <a:endParaRPr lang="en-US" sz="1000" dirty="0"/>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smtClean="0">
                <a:latin typeface="Arial Narrow" panose="020B0606020202030204" pitchFamily="34" charset="0"/>
              </a:rPr>
              <a:t>Feature Type: 	Sufficient  binding region (MI:0442)</a:t>
            </a:r>
          </a:p>
          <a:p>
            <a:pPr>
              <a:tabLst>
                <a:tab pos="1487488" algn="l"/>
              </a:tabLst>
            </a:pPr>
            <a:r>
              <a:rPr lang="en-US" sz="1200" dirty="0" smtClean="0">
                <a:latin typeface="Arial Narrow" panose="020B0606020202030204" pitchFamily="34" charset="0"/>
              </a:rPr>
              <a:t>Feature Range: 	1-73</a:t>
            </a:r>
          </a:p>
          <a:p>
            <a:pPr>
              <a:tabLst>
                <a:tab pos="1487488" algn="l"/>
              </a:tabLst>
            </a:pPr>
            <a:r>
              <a:rPr lang="en-US" sz="1200" dirty="0" smtClean="0">
                <a:latin typeface="Arial Narrow" panose="020B0606020202030204" pitchFamily="34" charset="0"/>
              </a:rPr>
              <a:t>Identification Method: 	Deletion analysis (MI:0033)    </a:t>
            </a:r>
            <a:endParaRPr lang="en-US" sz="1200" dirty="0">
              <a:latin typeface="Arial Narrow" panose="020B0606020202030204" pitchFamily="34" charset="0"/>
            </a:endParaRPr>
          </a:p>
        </p:txBody>
      </p:sp>
      <p:sp>
        <p:nvSpPr>
          <p:cNvPr id="32" name="TextBox 31"/>
          <p:cNvSpPr txBox="1"/>
          <p:nvPr/>
        </p:nvSpPr>
        <p:spPr>
          <a:xfrm>
            <a:off x="97376" y="85700"/>
            <a:ext cx="641714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 Record</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55" name="Rectangle 54"/>
          <p:cNvSpPr/>
          <p:nvPr/>
        </p:nvSpPr>
        <p:spPr>
          <a:xfrm>
            <a:off x="888274" y="4323806"/>
            <a:ext cx="4506686"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smtClean="0">
                <a:latin typeface="Arial Narrow" panose="020B0606020202030204" pitchFamily="34" charset="0"/>
              </a:rPr>
              <a:t>Interaction Detection Method:	Pull down (MI:0096)</a:t>
            </a:r>
          </a:p>
          <a:p>
            <a:pPr>
              <a:tabLst>
                <a:tab pos="2289175" algn="l"/>
              </a:tabLst>
            </a:pPr>
            <a:r>
              <a:rPr lang="en-US" sz="1200" dirty="0" smtClean="0">
                <a:latin typeface="Arial Narrow" panose="020B0606020202030204" pitchFamily="34" charset="0"/>
              </a:rPr>
              <a:t>Experiment Host/Cell Line:  	in vitro</a:t>
            </a:r>
          </a:p>
          <a:p>
            <a:pPr>
              <a:tabLst>
                <a:tab pos="2289175" algn="l"/>
              </a:tabLst>
            </a:pPr>
            <a:r>
              <a:rPr lang="en-US" sz="1200" dirty="0" smtClean="0">
                <a:latin typeface="Arial Narrow" panose="020B0606020202030204" pitchFamily="34" charset="0"/>
              </a:rPr>
              <a:t>Interaction Type:	Direct (MI:0407)</a:t>
            </a:r>
          </a:p>
          <a:p>
            <a:endParaRPr lang="en-US" sz="1200" dirty="0">
              <a:latin typeface="Arial Narrow" panose="020B0606020202030204" pitchFamily="34" charset="0"/>
            </a:endParaRPr>
          </a:p>
        </p:txBody>
      </p:sp>
      <p:sp>
        <p:nvSpPr>
          <p:cNvPr id="46" name="Rectangle 45"/>
          <p:cNvSpPr/>
          <p:nvPr/>
        </p:nvSpPr>
        <p:spPr>
          <a:xfrm>
            <a:off x="6834836" y="917707"/>
            <a:ext cx="2844048" cy="523220"/>
          </a:xfrm>
          <a:prstGeom prst="rect">
            <a:avLst/>
          </a:prstGeom>
          <a:ln>
            <a:noFill/>
          </a:ln>
        </p:spPr>
        <p:txBody>
          <a:bodyPr wrap="none">
            <a:spAutoFit/>
          </a:bodyPr>
          <a:lstStyle/>
          <a:p>
            <a:r>
              <a:rPr lang="en-US" sz="2800" dirty="0" smtClean="0">
                <a:solidFill>
                  <a:schemeClr val="accent1">
                    <a:lumMod val="75000"/>
                  </a:schemeClr>
                </a:solidFill>
                <a:latin typeface="Arial" panose="020B0604020202020204" pitchFamily="34" charset="0"/>
                <a:cs typeface="Arial" panose="020B0604020202020204" pitchFamily="34" charset="0"/>
              </a:rPr>
              <a:t>Protein Features</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
        <p:nvSpPr>
          <p:cNvPr id="22" name="TextBox 21"/>
          <p:cNvSpPr txBox="1"/>
          <p:nvPr/>
        </p:nvSpPr>
        <p:spPr>
          <a:xfrm>
            <a:off x="6927137" y="1495592"/>
            <a:ext cx="4986188" cy="2554545"/>
          </a:xfrm>
          <a:prstGeom prst="rect">
            <a:avLst/>
          </a:prstGeom>
          <a:noFill/>
        </p:spPr>
        <p:txBody>
          <a:bodyPr wrap="square" rtlCol="0">
            <a:spAutoFit/>
          </a:bodyPr>
          <a:lstStyle/>
          <a:p>
            <a:pPr marL="285750" indent="-168275">
              <a:buFont typeface="Arial" panose="020B0604020202020204" pitchFamily="34" charset="0"/>
              <a:buChar char="•"/>
            </a:pPr>
            <a:r>
              <a:rPr lang="en-US" sz="2000" dirty="0" smtClean="0">
                <a:solidFill>
                  <a:schemeClr val="accent1">
                    <a:lumMod val="75000"/>
                  </a:schemeClr>
                </a:solidFill>
                <a:latin typeface="Arial" panose="020B0604020202020204" pitchFamily="34" charset="0"/>
                <a:cs typeface="Arial" panose="020B0604020202020204" pitchFamily="34" charset="0"/>
              </a:rPr>
              <a:t>Deviations from the </a:t>
            </a:r>
            <a:r>
              <a:rPr lang="en-US" sz="2000" dirty="0">
                <a:solidFill>
                  <a:schemeClr val="accent1">
                    <a:lumMod val="75000"/>
                  </a:schemeClr>
                </a:solidFill>
                <a:latin typeface="Arial" panose="020B0604020202020204" pitchFamily="34" charset="0"/>
                <a:cs typeface="Arial" panose="020B0604020202020204" pitchFamily="34" charset="0"/>
              </a:rPr>
              <a:t>d</a:t>
            </a:r>
            <a:r>
              <a:rPr lang="en-US" sz="2000" dirty="0" smtClean="0">
                <a:solidFill>
                  <a:schemeClr val="accent1">
                    <a:lumMod val="75000"/>
                  </a:schemeClr>
                </a:solidFill>
                <a:latin typeface="Arial" panose="020B0604020202020204" pitchFamily="34" charset="0"/>
                <a:cs typeface="Arial" panose="020B0604020202020204" pitchFamily="34" charset="0"/>
              </a:rPr>
              <a:t>efault sequence</a:t>
            </a:r>
          </a:p>
          <a:p>
            <a:pPr marL="285750" indent="-285750">
              <a:buFont typeface="Arial" panose="020B0604020202020204" pitchFamily="34" charset="0"/>
              <a:buChar char="•"/>
            </a:pPr>
            <a:endParaRPr lang="en-US" sz="2000" dirty="0" smtClean="0">
              <a:solidFill>
                <a:schemeClr val="accent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solidFill>
                <a:schemeClr val="accent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solidFill>
                <a:schemeClr val="accent1">
                  <a:lumMod val="75000"/>
                </a:schemeClr>
              </a:solidFill>
              <a:latin typeface="Arial" panose="020B0604020202020204" pitchFamily="34" charset="0"/>
              <a:cs typeface="Arial" panose="020B0604020202020204" pitchFamily="34" charset="0"/>
            </a:endParaRPr>
          </a:p>
          <a:p>
            <a:pPr marL="285750" indent="-168275">
              <a:buFont typeface="Arial" panose="020B0604020202020204" pitchFamily="34" charset="0"/>
              <a:buChar char="•"/>
            </a:pPr>
            <a:r>
              <a:rPr lang="en-US" sz="2000" dirty="0" smtClean="0">
                <a:solidFill>
                  <a:schemeClr val="accent1">
                    <a:lumMod val="75000"/>
                  </a:schemeClr>
                </a:solidFill>
                <a:latin typeface="Arial" panose="020B0604020202020204" pitchFamily="34" charset="0"/>
                <a:cs typeface="Arial" panose="020B0604020202020204" pitchFamily="34" charset="0"/>
              </a:rPr>
              <a:t>Post-translational modifications (PTMs)</a:t>
            </a:r>
          </a:p>
          <a:p>
            <a:pPr marL="285750" indent="-285750">
              <a:buFont typeface="Arial" panose="020B0604020202020204" pitchFamily="34" charset="0"/>
              <a:buChar char="•"/>
            </a:pPr>
            <a:endParaRPr lang="en-US" sz="2000" dirty="0">
              <a:solidFill>
                <a:schemeClr val="accent1">
                  <a:lumMod val="75000"/>
                </a:schemeClr>
              </a:solidFill>
              <a:latin typeface="Arial" panose="020B0604020202020204" pitchFamily="34" charset="0"/>
              <a:cs typeface="Arial" panose="020B0604020202020204" pitchFamily="34" charset="0"/>
            </a:endParaRPr>
          </a:p>
          <a:p>
            <a:endParaRPr lang="en-US" sz="2000" dirty="0" smtClean="0">
              <a:solidFill>
                <a:schemeClr val="accent1">
                  <a:lumMod val="75000"/>
                </a:schemeClr>
              </a:solidFill>
              <a:latin typeface="Arial" panose="020B0604020202020204" pitchFamily="34" charset="0"/>
              <a:cs typeface="Arial" panose="020B0604020202020204" pitchFamily="34" charset="0"/>
            </a:endParaRPr>
          </a:p>
          <a:p>
            <a:pPr marL="285750" indent="-168275">
              <a:buFont typeface="Arial" panose="020B0604020202020204" pitchFamily="34" charset="0"/>
              <a:buChar char="•"/>
            </a:pPr>
            <a:r>
              <a:rPr lang="en-US" sz="2000" dirty="0" smtClean="0">
                <a:solidFill>
                  <a:schemeClr val="accent1">
                    <a:lumMod val="75000"/>
                  </a:schemeClr>
                </a:solidFill>
                <a:latin typeface="Arial" panose="020B0604020202020204" pitchFamily="34" charset="0"/>
                <a:cs typeface="Arial" panose="020B0604020202020204" pitchFamily="34" charset="0"/>
              </a:rPr>
              <a:t>Experimental artifacts </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42" name="TextBox 41"/>
          <p:cNvSpPr txBox="1"/>
          <p:nvPr/>
        </p:nvSpPr>
        <p:spPr>
          <a:xfrm>
            <a:off x="7228546" y="1921085"/>
            <a:ext cx="4624984" cy="584775"/>
          </a:xfrm>
          <a:prstGeom prst="rect">
            <a:avLst/>
          </a:prstGeom>
          <a:noFill/>
        </p:spPr>
        <p:txBody>
          <a:bodyPr wrap="none" rtlCol="0">
            <a:spAutoFit/>
          </a:bodyPr>
          <a:lstStyle/>
          <a:p>
            <a:pPr marL="285750" indent="-168275">
              <a:buFontTx/>
              <a:buChar char="-"/>
            </a:pPr>
            <a:r>
              <a:rPr lang="en-US" sz="1600" dirty="0" smtClean="0">
                <a:solidFill>
                  <a:schemeClr val="tx1">
                    <a:lumMod val="50000"/>
                    <a:lumOff val="50000"/>
                  </a:schemeClr>
                </a:solidFill>
                <a:latin typeface="Arial" panose="020B0604020202020204" pitchFamily="34" charset="0"/>
                <a:cs typeface="Arial" panose="020B0604020202020204" pitchFamily="34" charset="0"/>
              </a:rPr>
              <a:t>Mutations (substitutions, deletions, insertions)</a:t>
            </a:r>
          </a:p>
          <a:p>
            <a:pPr marL="285750" indent="-168275">
              <a:buFontTx/>
              <a:buChar char="-"/>
            </a:pPr>
            <a:r>
              <a:rPr lang="en-US" sz="1600" dirty="0" smtClean="0">
                <a:solidFill>
                  <a:schemeClr val="tx1">
                    <a:lumMod val="50000"/>
                    <a:lumOff val="50000"/>
                  </a:schemeClr>
                </a:solidFill>
                <a:latin typeface="Arial" panose="020B0604020202020204" pitchFamily="34" charset="0"/>
                <a:cs typeface="Arial" panose="020B0604020202020204" pitchFamily="34" charset="0"/>
              </a:rPr>
              <a:t>Regions necessary/sufficient for binding</a:t>
            </a:r>
          </a:p>
        </p:txBody>
      </p:sp>
      <p:sp>
        <p:nvSpPr>
          <p:cNvPr id="50" name="TextBox 49"/>
          <p:cNvSpPr txBox="1"/>
          <p:nvPr/>
        </p:nvSpPr>
        <p:spPr>
          <a:xfrm>
            <a:off x="7228546" y="3088829"/>
            <a:ext cx="3494867" cy="830997"/>
          </a:xfrm>
          <a:prstGeom prst="rect">
            <a:avLst/>
          </a:prstGeom>
          <a:noFill/>
        </p:spPr>
        <p:txBody>
          <a:bodyPr wrap="none" rtlCol="0">
            <a:spAutoFit/>
          </a:bodyPr>
          <a:lstStyle/>
          <a:p>
            <a:pPr marL="285750" indent="-168275">
              <a:buFontTx/>
              <a:buChar char="-"/>
            </a:pPr>
            <a:r>
              <a:rPr lang="en-US" sz="1600" dirty="0" smtClean="0">
                <a:solidFill>
                  <a:schemeClr val="accent1">
                    <a:lumMod val="75000"/>
                  </a:schemeClr>
                </a:solidFill>
                <a:latin typeface="Arial" panose="020B0604020202020204" pitchFamily="34" charset="0"/>
                <a:cs typeface="Arial" panose="020B0604020202020204" pitchFamily="34" charset="0"/>
              </a:rPr>
              <a:t>Phosphorylation, methylation, </a:t>
            </a:r>
            <a:r>
              <a:rPr lang="en-US" sz="1600" dirty="0" err="1" smtClean="0">
                <a:solidFill>
                  <a:schemeClr val="accent1">
                    <a:lumMod val="75000"/>
                  </a:schemeClr>
                </a:solidFill>
                <a:latin typeface="Arial" panose="020B0604020202020204" pitchFamily="34" charset="0"/>
                <a:cs typeface="Arial" panose="020B0604020202020204" pitchFamily="34" charset="0"/>
              </a:rPr>
              <a:t>etc</a:t>
            </a:r>
            <a:endParaRPr lang="en-US" sz="1600" dirty="0" smtClean="0">
              <a:solidFill>
                <a:schemeClr val="accent1">
                  <a:lumMod val="75000"/>
                </a:schemeClr>
              </a:solidFill>
              <a:latin typeface="Arial" panose="020B0604020202020204" pitchFamily="34" charset="0"/>
              <a:cs typeface="Arial" panose="020B0604020202020204" pitchFamily="34" charset="0"/>
            </a:endParaRPr>
          </a:p>
          <a:p>
            <a:pPr marL="285750" indent="-168275">
              <a:buFontTx/>
              <a:buChar char="-"/>
            </a:pPr>
            <a:r>
              <a:rPr lang="en-US" sz="1600" b="1" dirty="0" smtClean="0">
                <a:solidFill>
                  <a:srgbClr val="FF0000"/>
                </a:solidFill>
                <a:latin typeface="Arial" panose="020B0604020202020204" pitchFamily="34" charset="0"/>
                <a:cs typeface="Arial" panose="020B0604020202020204" pitchFamily="34" charset="0"/>
              </a:rPr>
              <a:t>Ubiquitination sites </a:t>
            </a:r>
          </a:p>
          <a:p>
            <a:pPr marL="117475"/>
            <a:endParaRPr lang="en-US" sz="1600" dirty="0" smtClean="0">
              <a:latin typeface="Arial" panose="020B0604020202020204" pitchFamily="34" charset="0"/>
              <a:cs typeface="Arial" panose="020B0604020202020204" pitchFamily="34" charset="0"/>
            </a:endParaRPr>
          </a:p>
        </p:txBody>
      </p:sp>
      <p:sp>
        <p:nvSpPr>
          <p:cNvPr id="51" name="TextBox 50"/>
          <p:cNvSpPr txBox="1"/>
          <p:nvPr/>
        </p:nvSpPr>
        <p:spPr>
          <a:xfrm>
            <a:off x="7204211" y="4148774"/>
            <a:ext cx="4968027" cy="1323439"/>
          </a:xfrm>
          <a:prstGeom prst="rect">
            <a:avLst/>
          </a:prstGeom>
          <a:noFill/>
        </p:spPr>
        <p:txBody>
          <a:bodyPr wrap="none" rtlCol="0">
            <a:spAutoFit/>
          </a:bodyPr>
          <a:lstStyle/>
          <a:p>
            <a:pPr marL="285750" indent="-168275">
              <a:buFontTx/>
              <a:buChar char="-"/>
            </a:pPr>
            <a:r>
              <a:rPr lang="en-US" sz="1600" dirty="0" smtClean="0">
                <a:solidFill>
                  <a:schemeClr val="accent1">
                    <a:lumMod val="75000"/>
                  </a:schemeClr>
                </a:solidFill>
                <a:latin typeface="Arial" panose="020B0604020202020204" pitchFamily="34" charset="0"/>
                <a:cs typeface="Arial" panose="020B0604020202020204" pitchFamily="34" charset="0"/>
              </a:rPr>
              <a:t>Affinity tags (His, FLAG, TAP, GFP, ...)</a:t>
            </a:r>
          </a:p>
          <a:p>
            <a:pPr marL="285750" indent="-168275">
              <a:buFontTx/>
              <a:buChar char="-"/>
            </a:pPr>
            <a:r>
              <a:rPr lang="en-US" sz="1600" dirty="0" smtClean="0">
                <a:solidFill>
                  <a:schemeClr val="accent1">
                    <a:lumMod val="75000"/>
                  </a:schemeClr>
                </a:solidFill>
                <a:latin typeface="Arial" panose="020B0604020202020204" pitchFamily="34" charset="0"/>
                <a:cs typeface="Arial" panose="020B0604020202020204" pitchFamily="34" charset="0"/>
              </a:rPr>
              <a:t>Labels (biotin, isotope, fluorescent, spin labels,...)</a:t>
            </a:r>
          </a:p>
          <a:p>
            <a:pPr marL="285750" indent="-168275">
              <a:buFontTx/>
              <a:buChar char="-"/>
            </a:pPr>
            <a:r>
              <a:rPr lang="en-US" sz="1600" dirty="0" smtClean="0">
                <a:solidFill>
                  <a:schemeClr val="accent1">
                    <a:lumMod val="75000"/>
                  </a:schemeClr>
                </a:solidFill>
                <a:latin typeface="Arial" panose="020B0604020202020204" pitchFamily="34" charset="0"/>
                <a:cs typeface="Arial" panose="020B0604020202020204" pitchFamily="34" charset="0"/>
              </a:rPr>
              <a:t>Cross-linking sites</a:t>
            </a:r>
          </a:p>
          <a:p>
            <a:pPr marL="285750" indent="-168275">
              <a:buFontTx/>
              <a:buChar char="-"/>
            </a:pPr>
            <a:r>
              <a:rPr lang="en-US" sz="1600" dirty="0" smtClean="0">
                <a:solidFill>
                  <a:schemeClr val="accent1">
                    <a:lumMod val="75000"/>
                  </a:schemeClr>
                </a:solidFill>
                <a:latin typeface="Arial" panose="020B0604020202020204" pitchFamily="34" charset="0"/>
                <a:cs typeface="Arial" panose="020B0604020202020204" pitchFamily="34" charset="0"/>
              </a:rPr>
              <a:t>Proteolytic sites</a:t>
            </a:r>
          </a:p>
          <a:p>
            <a:pPr marL="117475"/>
            <a:endParaRPr lang="en-US" sz="1600" dirty="0" smtClean="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39721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32457" y="888274"/>
            <a:ext cx="5291580" cy="5576321"/>
            <a:chOff x="432457" y="888274"/>
            <a:chExt cx="5291580" cy="5576321"/>
          </a:xfrm>
        </p:grpSpPr>
        <p:sp>
          <p:nvSpPr>
            <p:cNvPr id="34" name="Rectangle 33"/>
            <p:cNvSpPr/>
            <p:nvPr/>
          </p:nvSpPr>
          <p:spPr>
            <a:xfrm>
              <a:off x="432457" y="888274"/>
              <a:ext cx="5170901" cy="55763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rotWithShape="1">
            <a:blip r:embed="rId3">
              <a:extLst>
                <a:ext uri="{28A0092B-C50C-407E-A947-70E740481C1C}">
                  <a14:useLocalDpi xmlns:a14="http://schemas.microsoft.com/office/drawing/2010/main" val="0"/>
                </a:ext>
              </a:extLst>
            </a:blip>
            <a:srcRect b="4420"/>
            <a:stretch/>
          </p:blipFill>
          <p:spPr>
            <a:xfrm>
              <a:off x="476203" y="960274"/>
              <a:ext cx="5079365" cy="5394960"/>
            </a:xfrm>
            <a:prstGeom prst="rect">
              <a:avLst/>
            </a:prstGeom>
          </p:spPr>
        </p:pic>
        <p:sp>
          <p:nvSpPr>
            <p:cNvPr id="36" name="Rectangle 35"/>
            <p:cNvSpPr/>
            <p:nvPr/>
          </p:nvSpPr>
          <p:spPr>
            <a:xfrm>
              <a:off x="3416995" y="5817717"/>
              <a:ext cx="2307042" cy="584775"/>
            </a:xfrm>
            <a:prstGeom prst="rect">
              <a:avLst/>
            </a:prstGeom>
          </p:spPr>
          <p:txBody>
            <a:bodyPr wrap="none">
              <a:spAutoFit/>
            </a:bodyPr>
            <a:lstStyle/>
            <a:p>
              <a:r>
                <a:rPr lang="en-US" sz="1600" dirty="0" smtClean="0">
                  <a:solidFill>
                    <a:schemeClr val="accent1">
                      <a:lumMod val="75000"/>
                    </a:schemeClr>
                  </a:solidFill>
                </a:rPr>
                <a:t>Molecular </a:t>
              </a:r>
              <a:r>
                <a:rPr lang="en-US" sz="1600" dirty="0">
                  <a:solidFill>
                    <a:schemeClr val="accent1">
                      <a:lumMod val="75000"/>
                    </a:schemeClr>
                  </a:solidFill>
                </a:rPr>
                <a:t>Interactions </a:t>
              </a:r>
              <a:endParaRPr lang="en-US" sz="1600" dirty="0" smtClean="0">
                <a:solidFill>
                  <a:schemeClr val="accent1">
                    <a:lumMod val="75000"/>
                  </a:schemeClr>
                </a:solidFill>
              </a:endParaRPr>
            </a:p>
            <a:p>
              <a:r>
                <a:rPr lang="en-US" sz="1600" dirty="0" smtClean="0">
                  <a:solidFill>
                    <a:schemeClr val="accent1">
                      <a:lumMod val="75000"/>
                    </a:schemeClr>
                  </a:solidFill>
                </a:rPr>
                <a:t>Controlled </a:t>
              </a:r>
              <a:r>
                <a:rPr lang="en-US" sz="1600" dirty="0">
                  <a:solidFill>
                    <a:schemeClr val="accent1">
                      <a:lumMod val="75000"/>
                    </a:schemeClr>
                  </a:solidFill>
                </a:rPr>
                <a:t>Vocabulary</a:t>
              </a:r>
            </a:p>
          </p:txBody>
        </p:sp>
      </p:grpSp>
      <p:sp>
        <p:nvSpPr>
          <p:cNvPr id="4" name="TextBox 3"/>
          <p:cNvSpPr txBox="1"/>
          <p:nvPr/>
        </p:nvSpPr>
        <p:spPr>
          <a:xfrm>
            <a:off x="97376" y="85700"/>
            <a:ext cx="5057988"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Controlled Vocabularies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55" name="TextBox 54"/>
          <p:cNvSpPr txBox="1"/>
          <p:nvPr/>
        </p:nvSpPr>
        <p:spPr>
          <a:xfrm>
            <a:off x="6684868" y="381028"/>
            <a:ext cx="4443844" cy="954107"/>
          </a:xfrm>
          <a:prstGeom prst="rect">
            <a:avLst/>
          </a:prstGeom>
          <a:noFill/>
        </p:spPr>
        <p:txBody>
          <a:bodyPr wrap="none" rtlCol="0">
            <a:spAutoFit/>
          </a:bodyPr>
          <a:lstStyle/>
          <a:p>
            <a:pPr algn="ctr"/>
            <a:r>
              <a:rPr lang="en-US" sz="2800" dirty="0" smtClean="0">
                <a:solidFill>
                  <a:schemeClr val="accent1">
                    <a:lumMod val="75000"/>
                  </a:schemeClr>
                </a:solidFill>
                <a:latin typeface="Arial" panose="020B0604020202020204" pitchFamily="34" charset="0"/>
                <a:cs typeface="Arial" panose="020B0604020202020204" pitchFamily="34" charset="0"/>
              </a:rPr>
              <a:t>Molecular Interactions (MI)</a:t>
            </a:r>
          </a:p>
          <a:p>
            <a:pPr algn="ctr"/>
            <a:r>
              <a:rPr lang="en-US" sz="2800" dirty="0" smtClean="0">
                <a:solidFill>
                  <a:schemeClr val="accent1">
                    <a:lumMod val="75000"/>
                  </a:schemeClr>
                </a:solidFill>
                <a:latin typeface="Arial" panose="020B0604020202020204" pitchFamily="34" charset="0"/>
                <a:cs typeface="Arial" panose="020B0604020202020204" pitchFamily="34" charset="0"/>
              </a:rPr>
              <a:t>Controlled Vocabulary</a:t>
            </a:r>
          </a:p>
        </p:txBody>
      </p:sp>
      <p:sp>
        <p:nvSpPr>
          <p:cNvPr id="59" name="TextBox 58"/>
          <p:cNvSpPr txBox="1"/>
          <p:nvPr/>
        </p:nvSpPr>
        <p:spPr>
          <a:xfrm>
            <a:off x="6433841" y="2385927"/>
            <a:ext cx="4986188" cy="3231654"/>
          </a:xfrm>
          <a:prstGeom prst="rect">
            <a:avLst/>
          </a:prstGeom>
          <a:noFill/>
        </p:spPr>
        <p:txBody>
          <a:bodyPr wrap="square" rtlCol="0">
            <a:spAutoFit/>
          </a:bodyPr>
          <a:lstStyle/>
          <a:p>
            <a:pPr marL="285750" indent="-168275">
              <a:buFont typeface="Arial" panose="020B0604020202020204" pitchFamily="34" charset="0"/>
              <a:buChar char="•"/>
            </a:pPr>
            <a:r>
              <a:rPr lang="en-US" sz="2000" dirty="0" smtClean="0">
                <a:solidFill>
                  <a:schemeClr val="tx1">
                    <a:lumMod val="50000"/>
                    <a:lumOff val="50000"/>
                  </a:schemeClr>
                </a:solidFill>
                <a:latin typeface="Arial" panose="020B0604020202020204" pitchFamily="34" charset="0"/>
                <a:cs typeface="Arial" panose="020B0604020202020204" pitchFamily="34" charset="0"/>
              </a:rPr>
              <a:t>Collection of terms, each with:</a:t>
            </a:r>
          </a:p>
          <a:p>
            <a:pPr marL="917575" lvl="1" indent="-342900">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U</a:t>
            </a:r>
            <a:r>
              <a:rPr lang="en-US" sz="1600" dirty="0" smtClean="0">
                <a:solidFill>
                  <a:schemeClr val="tx1">
                    <a:lumMod val="50000"/>
                    <a:lumOff val="50000"/>
                  </a:schemeClr>
                </a:solidFill>
                <a:latin typeface="Arial" panose="020B0604020202020204" pitchFamily="34" charset="0"/>
                <a:cs typeface="Arial" panose="020B0604020202020204" pitchFamily="34" charset="0"/>
              </a:rPr>
              <a:t>nique identifier</a:t>
            </a:r>
          </a:p>
          <a:p>
            <a:pPr marL="917575" lvl="1" indent="-342900">
              <a:buSzPct val="70000"/>
              <a:buFont typeface="Courier New" panose="02070309020205020404" pitchFamily="49" charset="0"/>
              <a:buChar char="o"/>
            </a:pPr>
            <a:r>
              <a:rPr lang="en-US" sz="1600" dirty="0" smtClean="0">
                <a:solidFill>
                  <a:schemeClr val="tx1">
                    <a:lumMod val="50000"/>
                    <a:lumOff val="50000"/>
                  </a:schemeClr>
                </a:solidFill>
                <a:latin typeface="Arial" panose="020B0604020202020204" pitchFamily="34" charset="0"/>
                <a:cs typeface="Arial" panose="020B0604020202020204" pitchFamily="34" charset="0"/>
              </a:rPr>
              <a:t>Definition</a:t>
            </a:r>
          </a:p>
          <a:p>
            <a:pPr marL="917575" lvl="1" indent="-342900">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C</a:t>
            </a:r>
            <a:r>
              <a:rPr lang="en-US" sz="1600" dirty="0" smtClean="0">
                <a:solidFill>
                  <a:schemeClr val="tx1">
                    <a:lumMod val="50000"/>
                    <a:lumOff val="50000"/>
                  </a:schemeClr>
                </a:solidFill>
                <a:latin typeface="Arial" panose="020B0604020202020204" pitchFamily="34" charset="0"/>
                <a:cs typeface="Arial" panose="020B0604020202020204" pitchFamily="34" charset="0"/>
              </a:rPr>
              <a:t>ommon aliases</a:t>
            </a:r>
          </a:p>
          <a:p>
            <a:endParaRPr lang="en-US" sz="1600" dirty="0" smtClean="0">
              <a:solidFill>
                <a:schemeClr val="tx1">
                  <a:lumMod val="50000"/>
                  <a:lumOff val="50000"/>
                </a:schemeClr>
              </a:solidFill>
              <a:latin typeface="Arial" panose="020B0604020202020204" pitchFamily="34" charset="0"/>
              <a:cs typeface="Arial" panose="020B0604020202020204" pitchFamily="34" charset="0"/>
            </a:endParaRPr>
          </a:p>
          <a:p>
            <a:pPr marL="285750" indent="-168275">
              <a:buFont typeface="Arial" panose="020B0604020202020204" pitchFamily="34" charset="0"/>
              <a:buChar char="•"/>
            </a:pPr>
            <a:r>
              <a:rPr lang="en-US" sz="2000" dirty="0" smtClean="0">
                <a:solidFill>
                  <a:schemeClr val="tx1">
                    <a:lumMod val="50000"/>
                    <a:lumOff val="50000"/>
                  </a:schemeClr>
                </a:solidFill>
                <a:latin typeface="Arial" panose="020B0604020202020204" pitchFamily="34" charset="0"/>
                <a:cs typeface="Arial" panose="020B0604020202020204" pitchFamily="34" charset="0"/>
              </a:rPr>
              <a:t>Include most of the terms used to annotate molecular interactions</a:t>
            </a:r>
          </a:p>
          <a:p>
            <a:pPr marL="117475"/>
            <a:endParaRPr lang="en-US" sz="1600" dirty="0" smtClean="0">
              <a:solidFill>
                <a:schemeClr val="tx1">
                  <a:lumMod val="50000"/>
                  <a:lumOff val="50000"/>
                </a:schemeClr>
              </a:solidFill>
              <a:latin typeface="Arial" panose="020B0604020202020204" pitchFamily="34" charset="0"/>
              <a:cs typeface="Arial" panose="020B0604020202020204" pitchFamily="34" charset="0"/>
            </a:endParaRPr>
          </a:p>
          <a:p>
            <a:pPr marL="285750" indent="-168275">
              <a:buFont typeface="Arial" panose="020B0604020202020204" pitchFamily="34" charset="0"/>
              <a:buChar char="•"/>
            </a:pPr>
            <a:r>
              <a:rPr lang="en-US" sz="2000" dirty="0" smtClean="0">
                <a:solidFill>
                  <a:schemeClr val="tx1">
                    <a:lumMod val="50000"/>
                    <a:lumOff val="50000"/>
                  </a:schemeClr>
                </a:solidFill>
                <a:latin typeface="Arial" panose="020B0604020202020204" pitchFamily="34" charset="0"/>
                <a:cs typeface="Arial" panose="020B0604020202020204" pitchFamily="34" charset="0"/>
              </a:rPr>
              <a:t>Provides relationships </a:t>
            </a:r>
            <a:r>
              <a:rPr lang="en-US" sz="2000" dirty="0">
                <a:solidFill>
                  <a:schemeClr val="tx1">
                    <a:lumMod val="50000"/>
                    <a:lumOff val="50000"/>
                  </a:schemeClr>
                </a:solidFill>
                <a:latin typeface="Arial" panose="020B0604020202020204" pitchFamily="34" charset="0"/>
                <a:cs typeface="Arial" panose="020B0604020202020204" pitchFamily="34" charset="0"/>
              </a:rPr>
              <a:t>between terms</a:t>
            </a:r>
          </a:p>
          <a:p>
            <a:pPr marL="917575" lvl="1" indent="-342900">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Most often of ‘is a’ type</a:t>
            </a:r>
          </a:p>
          <a:p>
            <a:pPr marL="285750" indent="-168275">
              <a:buFont typeface="Arial" panose="020B0604020202020204" pitchFamily="34" charset="0"/>
              <a:buChar char="•"/>
            </a:pPr>
            <a:endParaRPr lang="en-US" sz="20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20759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32457" y="888274"/>
            <a:ext cx="5291580" cy="5576321"/>
            <a:chOff x="432457" y="888274"/>
            <a:chExt cx="5291580" cy="5576321"/>
          </a:xfrm>
        </p:grpSpPr>
        <p:sp>
          <p:nvSpPr>
            <p:cNvPr id="34" name="Rectangle 33"/>
            <p:cNvSpPr/>
            <p:nvPr/>
          </p:nvSpPr>
          <p:spPr>
            <a:xfrm>
              <a:off x="432457" y="888274"/>
              <a:ext cx="5170901" cy="55763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rotWithShape="1">
            <a:blip r:embed="rId3">
              <a:extLst>
                <a:ext uri="{28A0092B-C50C-407E-A947-70E740481C1C}">
                  <a14:useLocalDpi xmlns:a14="http://schemas.microsoft.com/office/drawing/2010/main" val="0"/>
                </a:ext>
              </a:extLst>
            </a:blip>
            <a:srcRect b="4420"/>
            <a:stretch/>
          </p:blipFill>
          <p:spPr>
            <a:xfrm>
              <a:off x="476203" y="960274"/>
              <a:ext cx="5079365" cy="5394960"/>
            </a:xfrm>
            <a:prstGeom prst="rect">
              <a:avLst/>
            </a:prstGeom>
          </p:spPr>
        </p:pic>
        <p:sp>
          <p:nvSpPr>
            <p:cNvPr id="36" name="Rectangle 35"/>
            <p:cNvSpPr/>
            <p:nvPr/>
          </p:nvSpPr>
          <p:spPr>
            <a:xfrm>
              <a:off x="3416995" y="5817717"/>
              <a:ext cx="2307042" cy="584775"/>
            </a:xfrm>
            <a:prstGeom prst="rect">
              <a:avLst/>
            </a:prstGeom>
          </p:spPr>
          <p:txBody>
            <a:bodyPr wrap="none">
              <a:spAutoFit/>
            </a:bodyPr>
            <a:lstStyle/>
            <a:p>
              <a:r>
                <a:rPr lang="en-US" sz="1600" dirty="0" smtClean="0">
                  <a:solidFill>
                    <a:schemeClr val="accent1">
                      <a:lumMod val="75000"/>
                    </a:schemeClr>
                  </a:solidFill>
                </a:rPr>
                <a:t>Molecular </a:t>
              </a:r>
              <a:r>
                <a:rPr lang="en-US" sz="1600" dirty="0">
                  <a:solidFill>
                    <a:schemeClr val="accent1">
                      <a:lumMod val="75000"/>
                    </a:schemeClr>
                  </a:solidFill>
                </a:rPr>
                <a:t>Interactions </a:t>
              </a:r>
              <a:endParaRPr lang="en-US" sz="1600" dirty="0" smtClean="0">
                <a:solidFill>
                  <a:schemeClr val="accent1">
                    <a:lumMod val="75000"/>
                  </a:schemeClr>
                </a:solidFill>
              </a:endParaRPr>
            </a:p>
            <a:p>
              <a:r>
                <a:rPr lang="en-US" sz="1600" dirty="0" smtClean="0">
                  <a:solidFill>
                    <a:schemeClr val="accent1">
                      <a:lumMod val="75000"/>
                    </a:schemeClr>
                  </a:solidFill>
                </a:rPr>
                <a:t>Controlled </a:t>
              </a:r>
              <a:r>
                <a:rPr lang="en-US" sz="1600" dirty="0">
                  <a:solidFill>
                    <a:schemeClr val="accent1">
                      <a:lumMod val="75000"/>
                    </a:schemeClr>
                  </a:solidFill>
                </a:rPr>
                <a:t>Vocabulary</a:t>
              </a:r>
            </a:p>
          </p:txBody>
        </p:sp>
      </p:grpSp>
      <p:sp>
        <p:nvSpPr>
          <p:cNvPr id="4" name="TextBox 3"/>
          <p:cNvSpPr txBox="1"/>
          <p:nvPr/>
        </p:nvSpPr>
        <p:spPr>
          <a:xfrm>
            <a:off x="97376" y="85700"/>
            <a:ext cx="5057988"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Controlled Vocabularies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3" name="Rectangle 32"/>
          <p:cNvSpPr/>
          <p:nvPr/>
        </p:nvSpPr>
        <p:spPr>
          <a:xfrm>
            <a:off x="2728260" y="972421"/>
            <a:ext cx="2800670" cy="33124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3239143" y="1829869"/>
            <a:ext cx="1955985" cy="2903125"/>
            <a:chOff x="2943110" y="1865699"/>
            <a:chExt cx="1955985" cy="2903125"/>
          </a:xfrm>
        </p:grpSpPr>
        <p:sp>
          <p:nvSpPr>
            <p:cNvPr id="37" name="TextBox 36"/>
            <p:cNvSpPr txBox="1"/>
            <p:nvPr/>
          </p:nvSpPr>
          <p:spPr>
            <a:xfrm>
              <a:off x="2978376" y="4522603"/>
              <a:ext cx="1885453" cy="24622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none" rtlCol="0">
              <a:spAutoFit/>
            </a:bodyPr>
            <a:lstStyle/>
            <a:p>
              <a:pPr algn="ctr"/>
              <a:r>
                <a:rPr lang="en-US" sz="1000" dirty="0" smtClean="0"/>
                <a:t>Mutation disrupting interaction</a:t>
              </a:r>
              <a:endParaRPr lang="en-US" sz="1000" dirty="0"/>
            </a:p>
          </p:txBody>
        </p:sp>
        <p:sp>
          <p:nvSpPr>
            <p:cNvPr id="38" name="TextBox 37"/>
            <p:cNvSpPr txBox="1"/>
            <p:nvPr/>
          </p:nvSpPr>
          <p:spPr>
            <a:xfrm>
              <a:off x="2943110" y="3858380"/>
              <a:ext cx="1955985" cy="24622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none" rtlCol="0">
              <a:spAutoFit/>
            </a:bodyPr>
            <a:lstStyle/>
            <a:p>
              <a:pPr algn="ctr"/>
              <a:r>
                <a:rPr lang="en-US" sz="1000" dirty="0" smtClean="0"/>
                <a:t>Mutation decreasing interaction</a:t>
              </a:r>
              <a:endParaRPr lang="en-US" sz="1000" dirty="0"/>
            </a:p>
          </p:txBody>
        </p:sp>
        <p:sp>
          <p:nvSpPr>
            <p:cNvPr id="39" name="TextBox 38"/>
            <p:cNvSpPr txBox="1"/>
            <p:nvPr/>
          </p:nvSpPr>
          <p:spPr>
            <a:xfrm>
              <a:off x="3572544" y="3194153"/>
              <a:ext cx="697117" cy="24622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000" dirty="0" smtClean="0"/>
                <a:t>Mutation</a:t>
              </a:r>
              <a:endParaRPr lang="en-US" sz="1000" dirty="0"/>
            </a:p>
          </p:txBody>
        </p:sp>
        <p:sp>
          <p:nvSpPr>
            <p:cNvPr id="40" name="TextBox 39"/>
            <p:cNvSpPr txBox="1"/>
            <p:nvPr/>
          </p:nvSpPr>
          <p:spPr>
            <a:xfrm>
              <a:off x="3289495" y="2529926"/>
              <a:ext cx="1263214" cy="24622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000" dirty="0" smtClean="0"/>
                <a:t>Biological feature</a:t>
              </a:r>
              <a:endParaRPr lang="en-US" sz="1000" dirty="0"/>
            </a:p>
          </p:txBody>
        </p:sp>
        <p:sp>
          <p:nvSpPr>
            <p:cNvPr id="41" name="TextBox 40"/>
            <p:cNvSpPr txBox="1"/>
            <p:nvPr/>
          </p:nvSpPr>
          <p:spPr>
            <a:xfrm>
              <a:off x="3361268" y="1865699"/>
              <a:ext cx="1119669" cy="24622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000" dirty="0" smtClean="0"/>
                <a:t>Feature type</a:t>
              </a:r>
              <a:endParaRPr lang="en-US" sz="1000" dirty="0"/>
            </a:p>
          </p:txBody>
        </p:sp>
        <p:grpSp>
          <p:nvGrpSpPr>
            <p:cNvPr id="42" name="Group 41"/>
            <p:cNvGrpSpPr/>
            <p:nvPr/>
          </p:nvGrpSpPr>
          <p:grpSpPr>
            <a:xfrm>
              <a:off x="3306950" y="2136257"/>
              <a:ext cx="569064" cy="369332"/>
              <a:chOff x="5167422" y="499730"/>
              <a:chExt cx="569064" cy="369332"/>
            </a:xfrm>
          </p:grpSpPr>
          <p:cxnSp>
            <p:nvCxnSpPr>
              <p:cNvPr id="53" name="Straight Arrow Connector 52"/>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grpSp>
          <p:nvGrpSpPr>
            <p:cNvPr id="43" name="Group 42"/>
            <p:cNvGrpSpPr/>
            <p:nvPr/>
          </p:nvGrpSpPr>
          <p:grpSpPr>
            <a:xfrm>
              <a:off x="3306950" y="2800484"/>
              <a:ext cx="569064" cy="369332"/>
              <a:chOff x="5167422" y="499730"/>
              <a:chExt cx="569064" cy="369332"/>
            </a:xfrm>
          </p:grpSpPr>
          <p:cxnSp>
            <p:nvCxnSpPr>
              <p:cNvPr id="51" name="Straight Arrow Connector 50"/>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grpSp>
          <p:nvGrpSpPr>
            <p:cNvPr id="45" name="Group 44"/>
            <p:cNvGrpSpPr/>
            <p:nvPr/>
          </p:nvGrpSpPr>
          <p:grpSpPr>
            <a:xfrm>
              <a:off x="3306950" y="3464711"/>
              <a:ext cx="569064" cy="369332"/>
              <a:chOff x="5167422" y="499730"/>
              <a:chExt cx="569064" cy="369332"/>
            </a:xfrm>
          </p:grpSpPr>
          <p:cxnSp>
            <p:nvCxnSpPr>
              <p:cNvPr id="49" name="Straight Arrow Connector 48"/>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grpSp>
          <p:nvGrpSpPr>
            <p:cNvPr id="46" name="Group 45"/>
            <p:cNvGrpSpPr/>
            <p:nvPr/>
          </p:nvGrpSpPr>
          <p:grpSpPr>
            <a:xfrm>
              <a:off x="3306950" y="4128938"/>
              <a:ext cx="569064" cy="369332"/>
              <a:chOff x="5167422" y="499730"/>
              <a:chExt cx="569064" cy="369332"/>
            </a:xfrm>
          </p:grpSpPr>
          <p:cxnSp>
            <p:nvCxnSpPr>
              <p:cNvPr id="47" name="Straight Arrow Connector 46"/>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grpSp>
      <p:sp>
        <p:nvSpPr>
          <p:cNvPr id="30" name="TextBox 29"/>
          <p:cNvSpPr txBox="1"/>
          <p:nvPr/>
        </p:nvSpPr>
        <p:spPr>
          <a:xfrm>
            <a:off x="6684868" y="381028"/>
            <a:ext cx="4443845" cy="954107"/>
          </a:xfrm>
          <a:prstGeom prst="rect">
            <a:avLst/>
          </a:prstGeom>
          <a:noFill/>
        </p:spPr>
        <p:txBody>
          <a:bodyPr wrap="none" rtlCol="0">
            <a:spAutoFit/>
          </a:bodyPr>
          <a:lstStyle/>
          <a:p>
            <a:pPr algn="ctr"/>
            <a:r>
              <a:rPr lang="en-US" sz="2800" dirty="0" smtClean="0">
                <a:solidFill>
                  <a:schemeClr val="accent1">
                    <a:lumMod val="75000"/>
                  </a:schemeClr>
                </a:solidFill>
                <a:latin typeface="Arial" panose="020B0604020202020204" pitchFamily="34" charset="0"/>
                <a:cs typeface="Arial" panose="020B0604020202020204" pitchFamily="34" charset="0"/>
              </a:rPr>
              <a:t>Molecular Interactions (MI)</a:t>
            </a:r>
          </a:p>
          <a:p>
            <a:pPr algn="ctr"/>
            <a:r>
              <a:rPr lang="en-US" sz="2800" dirty="0" smtClean="0">
                <a:solidFill>
                  <a:schemeClr val="accent1">
                    <a:lumMod val="75000"/>
                  </a:schemeClr>
                </a:solidFill>
                <a:latin typeface="Arial" panose="020B0604020202020204" pitchFamily="34" charset="0"/>
                <a:cs typeface="Arial" panose="020B0604020202020204" pitchFamily="34" charset="0"/>
              </a:rPr>
              <a:t>Controlled Vocabulary</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
        <p:nvSpPr>
          <p:cNvPr id="31" name="TextBox 30"/>
          <p:cNvSpPr txBox="1"/>
          <p:nvPr/>
        </p:nvSpPr>
        <p:spPr>
          <a:xfrm>
            <a:off x="6433841" y="2385927"/>
            <a:ext cx="4986188" cy="3354765"/>
          </a:xfrm>
          <a:prstGeom prst="rect">
            <a:avLst/>
          </a:prstGeom>
          <a:noFill/>
        </p:spPr>
        <p:txBody>
          <a:bodyPr wrap="square" rtlCol="0">
            <a:spAutoFit/>
          </a:bodyPr>
          <a:lstStyle/>
          <a:p>
            <a:pPr marL="285750" indent="-168275">
              <a:buFont typeface="Arial" panose="020B0604020202020204" pitchFamily="34" charset="0"/>
              <a:buChar char="•"/>
            </a:pPr>
            <a:r>
              <a:rPr lang="en-US" sz="2000" dirty="0" smtClean="0">
                <a:solidFill>
                  <a:schemeClr val="tx1">
                    <a:lumMod val="50000"/>
                    <a:lumOff val="50000"/>
                  </a:schemeClr>
                </a:solidFill>
                <a:latin typeface="Arial" panose="020B0604020202020204" pitchFamily="34" charset="0"/>
                <a:cs typeface="Arial" panose="020B0604020202020204" pitchFamily="34" charset="0"/>
              </a:rPr>
              <a:t>Collection of terms, each with:</a:t>
            </a:r>
          </a:p>
          <a:p>
            <a:pPr marL="917575" lvl="1" indent="-342900">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U</a:t>
            </a:r>
            <a:r>
              <a:rPr lang="en-US" sz="1600" dirty="0" smtClean="0">
                <a:solidFill>
                  <a:schemeClr val="tx1">
                    <a:lumMod val="50000"/>
                    <a:lumOff val="50000"/>
                  </a:schemeClr>
                </a:solidFill>
                <a:latin typeface="Arial" panose="020B0604020202020204" pitchFamily="34" charset="0"/>
                <a:cs typeface="Arial" panose="020B0604020202020204" pitchFamily="34" charset="0"/>
              </a:rPr>
              <a:t>nique identifier</a:t>
            </a:r>
          </a:p>
          <a:p>
            <a:pPr marL="917575" lvl="1" indent="-342900">
              <a:buSzPct val="70000"/>
              <a:buFont typeface="Courier New" panose="02070309020205020404" pitchFamily="49" charset="0"/>
              <a:buChar char="o"/>
            </a:pPr>
            <a:r>
              <a:rPr lang="en-US" sz="1600" dirty="0" smtClean="0">
                <a:solidFill>
                  <a:schemeClr val="tx1">
                    <a:lumMod val="50000"/>
                    <a:lumOff val="50000"/>
                  </a:schemeClr>
                </a:solidFill>
                <a:latin typeface="Arial" panose="020B0604020202020204" pitchFamily="34" charset="0"/>
                <a:cs typeface="Arial" panose="020B0604020202020204" pitchFamily="34" charset="0"/>
              </a:rPr>
              <a:t>Definition</a:t>
            </a:r>
          </a:p>
          <a:p>
            <a:pPr marL="917575" lvl="1" indent="-342900">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C</a:t>
            </a:r>
            <a:r>
              <a:rPr lang="en-US" sz="1600" dirty="0" smtClean="0">
                <a:solidFill>
                  <a:schemeClr val="tx1">
                    <a:lumMod val="50000"/>
                    <a:lumOff val="50000"/>
                  </a:schemeClr>
                </a:solidFill>
                <a:latin typeface="Arial" panose="020B0604020202020204" pitchFamily="34" charset="0"/>
                <a:cs typeface="Arial" panose="020B0604020202020204" pitchFamily="34" charset="0"/>
              </a:rPr>
              <a:t>ommon aliases</a:t>
            </a:r>
          </a:p>
          <a:p>
            <a:endParaRPr lang="en-US" sz="1600" dirty="0" smtClean="0">
              <a:solidFill>
                <a:schemeClr val="tx1">
                  <a:lumMod val="50000"/>
                  <a:lumOff val="50000"/>
                </a:schemeClr>
              </a:solidFill>
              <a:latin typeface="Arial" panose="020B0604020202020204" pitchFamily="34" charset="0"/>
              <a:cs typeface="Arial" panose="020B0604020202020204" pitchFamily="34" charset="0"/>
            </a:endParaRPr>
          </a:p>
          <a:p>
            <a:pPr marL="285750" indent="-168275">
              <a:buFont typeface="Arial" panose="020B0604020202020204" pitchFamily="34" charset="0"/>
              <a:buChar char="•"/>
            </a:pPr>
            <a:r>
              <a:rPr lang="en-US" sz="2000" dirty="0" smtClean="0">
                <a:solidFill>
                  <a:schemeClr val="tx1">
                    <a:lumMod val="50000"/>
                    <a:lumOff val="50000"/>
                  </a:schemeClr>
                </a:solidFill>
                <a:latin typeface="Arial" panose="020B0604020202020204" pitchFamily="34" charset="0"/>
                <a:cs typeface="Arial" panose="020B0604020202020204" pitchFamily="34" charset="0"/>
              </a:rPr>
              <a:t>Include most of the terms used to annotate molecular interactions</a:t>
            </a:r>
          </a:p>
          <a:p>
            <a:pPr marL="117475"/>
            <a:endParaRPr lang="en-US" sz="1600" dirty="0" smtClean="0">
              <a:latin typeface="Arial" panose="020B0604020202020204" pitchFamily="34" charset="0"/>
              <a:cs typeface="Arial" panose="020B0604020202020204" pitchFamily="34" charset="0"/>
            </a:endParaRPr>
          </a:p>
          <a:p>
            <a:pPr marL="285750" indent="-168275">
              <a:buFont typeface="Arial" panose="020B0604020202020204" pitchFamily="34" charset="0"/>
              <a:buChar char="•"/>
            </a:pPr>
            <a:r>
              <a:rPr lang="en-US" sz="2000" dirty="0" smtClean="0">
                <a:solidFill>
                  <a:schemeClr val="accent1">
                    <a:lumMod val="75000"/>
                  </a:schemeClr>
                </a:solidFill>
                <a:latin typeface="Arial" panose="020B0604020202020204" pitchFamily="34" charset="0"/>
                <a:cs typeface="Arial" panose="020B0604020202020204" pitchFamily="34" charset="0"/>
              </a:rPr>
              <a:t>Provides relationships </a:t>
            </a:r>
            <a:r>
              <a:rPr lang="en-US" sz="2000" dirty="0">
                <a:solidFill>
                  <a:schemeClr val="accent1">
                    <a:lumMod val="75000"/>
                  </a:schemeClr>
                </a:solidFill>
                <a:latin typeface="Arial" panose="020B0604020202020204" pitchFamily="34" charset="0"/>
                <a:cs typeface="Arial" panose="020B0604020202020204" pitchFamily="34" charset="0"/>
              </a:rPr>
              <a:t>between terms</a:t>
            </a:r>
          </a:p>
          <a:p>
            <a:pPr marL="917575" lvl="1" indent="-342900">
              <a:buSzPct val="70000"/>
              <a:buFont typeface="Courier New" panose="02070309020205020404" pitchFamily="49" charset="0"/>
              <a:buChar char="o"/>
            </a:pPr>
            <a:r>
              <a:rPr lang="en-US" sz="1600" dirty="0">
                <a:solidFill>
                  <a:schemeClr val="accent1">
                    <a:lumMod val="75000"/>
                  </a:schemeClr>
                </a:solidFill>
                <a:latin typeface="Arial" panose="020B0604020202020204" pitchFamily="34" charset="0"/>
                <a:cs typeface="Arial" panose="020B0604020202020204" pitchFamily="34" charset="0"/>
              </a:rPr>
              <a:t>Most often of ‘is a’ </a:t>
            </a:r>
            <a:r>
              <a:rPr lang="en-US" sz="1600" dirty="0" smtClean="0">
                <a:solidFill>
                  <a:schemeClr val="accent1">
                    <a:lumMod val="75000"/>
                  </a:schemeClr>
                </a:solidFill>
                <a:latin typeface="Arial" panose="020B0604020202020204" pitchFamily="34" charset="0"/>
                <a:cs typeface="Arial" panose="020B0604020202020204" pitchFamily="34" charset="0"/>
              </a:rPr>
              <a:t>type</a:t>
            </a:r>
          </a:p>
          <a:p>
            <a:pPr marL="917575" lvl="1" indent="-342900">
              <a:buSzPct val="70000"/>
              <a:buFont typeface="Courier New" panose="02070309020205020404" pitchFamily="49" charset="0"/>
              <a:buChar char="o"/>
            </a:pPr>
            <a:r>
              <a:rPr lang="en-US" sz="1600" dirty="0" smtClean="0">
                <a:solidFill>
                  <a:schemeClr val="accent1">
                    <a:lumMod val="75000"/>
                  </a:schemeClr>
                </a:solidFill>
                <a:latin typeface="Arial" panose="020B0604020202020204" pitchFamily="34" charset="0"/>
                <a:cs typeface="Arial" panose="020B0604020202020204" pitchFamily="34" charset="0"/>
              </a:rPr>
              <a:t>So, formally, MI is ‘ontology’</a:t>
            </a:r>
            <a:endParaRPr lang="en-US" sz="1600" dirty="0">
              <a:solidFill>
                <a:schemeClr val="accent1">
                  <a:lumMod val="75000"/>
                </a:schemeClr>
              </a:solidFill>
              <a:latin typeface="Arial" panose="020B0604020202020204" pitchFamily="34" charset="0"/>
              <a:cs typeface="Arial" panose="020B0604020202020204" pitchFamily="34" charset="0"/>
            </a:endParaRPr>
          </a:p>
          <a:p>
            <a:pPr marL="285750" indent="-168275">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57694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432457" y="888274"/>
            <a:ext cx="5170901" cy="55763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3989"/>
          <a:stretch/>
        </p:blipFill>
        <p:spPr>
          <a:xfrm>
            <a:off x="466593" y="925139"/>
            <a:ext cx="5079365" cy="5486400"/>
          </a:xfrm>
          <a:prstGeom prst="rect">
            <a:avLst/>
          </a:prstGeom>
        </p:spPr>
      </p:pic>
      <p:sp>
        <p:nvSpPr>
          <p:cNvPr id="36" name="Rectangle 35"/>
          <p:cNvSpPr/>
          <p:nvPr/>
        </p:nvSpPr>
        <p:spPr>
          <a:xfrm>
            <a:off x="3416995" y="5817717"/>
            <a:ext cx="2307042" cy="584775"/>
          </a:xfrm>
          <a:prstGeom prst="rect">
            <a:avLst/>
          </a:prstGeom>
        </p:spPr>
        <p:txBody>
          <a:bodyPr wrap="none">
            <a:spAutoFit/>
          </a:bodyPr>
          <a:lstStyle/>
          <a:p>
            <a:r>
              <a:rPr lang="en-US" sz="1600" dirty="0" smtClean="0">
                <a:solidFill>
                  <a:schemeClr val="accent1">
                    <a:lumMod val="75000"/>
                  </a:schemeClr>
                </a:solidFill>
              </a:rPr>
              <a:t>Molecular </a:t>
            </a:r>
            <a:r>
              <a:rPr lang="en-US" sz="1600" dirty="0">
                <a:solidFill>
                  <a:schemeClr val="accent1">
                    <a:lumMod val="75000"/>
                  </a:schemeClr>
                </a:solidFill>
              </a:rPr>
              <a:t>Interactions </a:t>
            </a:r>
            <a:endParaRPr lang="en-US" sz="1600" dirty="0" smtClean="0">
              <a:solidFill>
                <a:schemeClr val="accent1">
                  <a:lumMod val="75000"/>
                </a:schemeClr>
              </a:solidFill>
            </a:endParaRPr>
          </a:p>
          <a:p>
            <a:r>
              <a:rPr lang="en-US" sz="1600" dirty="0" smtClean="0">
                <a:solidFill>
                  <a:schemeClr val="accent1">
                    <a:lumMod val="75000"/>
                  </a:schemeClr>
                </a:solidFill>
              </a:rPr>
              <a:t>Controlled </a:t>
            </a:r>
            <a:r>
              <a:rPr lang="en-US" sz="1600" dirty="0">
                <a:solidFill>
                  <a:schemeClr val="accent1">
                    <a:lumMod val="75000"/>
                  </a:schemeClr>
                </a:solidFill>
              </a:rPr>
              <a:t>Vocabulary</a:t>
            </a:r>
          </a:p>
        </p:txBody>
      </p:sp>
      <p:sp>
        <p:nvSpPr>
          <p:cNvPr id="4" name="TextBox 3"/>
          <p:cNvSpPr txBox="1"/>
          <p:nvPr/>
        </p:nvSpPr>
        <p:spPr>
          <a:xfrm>
            <a:off x="97376" y="85700"/>
            <a:ext cx="5057988"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Controlled Vocabularies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2" name="TextBox 71"/>
          <p:cNvSpPr txBox="1"/>
          <p:nvPr/>
        </p:nvSpPr>
        <p:spPr>
          <a:xfrm>
            <a:off x="7624073" y="898383"/>
            <a:ext cx="2917145" cy="523220"/>
          </a:xfrm>
          <a:prstGeom prst="rect">
            <a:avLst/>
          </a:prstGeom>
          <a:noFill/>
        </p:spPr>
        <p:txBody>
          <a:bodyPr wrap="none" rtlCol="0">
            <a:spAutoFit/>
          </a:bodyPr>
          <a:lstStyle/>
          <a:p>
            <a:r>
              <a:rPr lang="en-US" sz="2800" dirty="0" smtClean="0">
                <a:solidFill>
                  <a:schemeClr val="accent1">
                    <a:lumMod val="75000"/>
                  </a:schemeClr>
                </a:solidFill>
                <a:latin typeface="Arial" panose="020B0604020202020204" pitchFamily="34" charset="0"/>
                <a:cs typeface="Arial" panose="020B0604020202020204" pitchFamily="34" charset="0"/>
              </a:rPr>
              <a:t>Interaction Types</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
        <p:nvSpPr>
          <p:cNvPr id="73" name="TextBox 72"/>
          <p:cNvSpPr txBox="1"/>
          <p:nvPr/>
        </p:nvSpPr>
        <p:spPr>
          <a:xfrm>
            <a:off x="9492099" y="5046059"/>
            <a:ext cx="1735613" cy="707886"/>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t>Covalent</a:t>
            </a:r>
          </a:p>
          <a:p>
            <a:pPr algn="ctr"/>
            <a:r>
              <a:rPr lang="en-US" sz="2000" dirty="0" smtClean="0"/>
              <a:t>Binding</a:t>
            </a:r>
            <a:endParaRPr lang="en-US" sz="2000" dirty="0"/>
          </a:p>
        </p:txBody>
      </p:sp>
      <p:sp>
        <p:nvSpPr>
          <p:cNvPr id="74" name="TextBox 73"/>
          <p:cNvSpPr txBox="1"/>
          <p:nvPr/>
        </p:nvSpPr>
        <p:spPr>
          <a:xfrm>
            <a:off x="7971987" y="3986331"/>
            <a:ext cx="2199395" cy="40011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t>Direct Interaction</a:t>
            </a:r>
            <a:endParaRPr lang="en-US" sz="2000" dirty="0"/>
          </a:p>
        </p:txBody>
      </p:sp>
      <p:sp>
        <p:nvSpPr>
          <p:cNvPr id="75" name="TextBox 74"/>
          <p:cNvSpPr txBox="1"/>
          <p:nvPr/>
        </p:nvSpPr>
        <p:spPr>
          <a:xfrm>
            <a:off x="7776624" y="2926601"/>
            <a:ext cx="2590121" cy="40011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t>Physical Association</a:t>
            </a:r>
            <a:endParaRPr lang="en-US" sz="2000" dirty="0"/>
          </a:p>
        </p:txBody>
      </p:sp>
      <p:sp>
        <p:nvSpPr>
          <p:cNvPr id="76" name="TextBox 75"/>
          <p:cNvSpPr txBox="1"/>
          <p:nvPr/>
        </p:nvSpPr>
        <p:spPr>
          <a:xfrm>
            <a:off x="8296086" y="1866871"/>
            <a:ext cx="1551196" cy="40011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t>Association</a:t>
            </a:r>
            <a:endParaRPr lang="en-US" sz="2000" dirty="0"/>
          </a:p>
        </p:txBody>
      </p:sp>
      <p:grpSp>
        <p:nvGrpSpPr>
          <p:cNvPr id="77" name="Group 76"/>
          <p:cNvGrpSpPr/>
          <p:nvPr/>
        </p:nvGrpSpPr>
        <p:grpSpPr>
          <a:xfrm>
            <a:off x="8521333" y="2412125"/>
            <a:ext cx="569064" cy="369332"/>
            <a:chOff x="5167422" y="499730"/>
            <a:chExt cx="569064" cy="369332"/>
          </a:xfrm>
        </p:grpSpPr>
        <p:cxnSp>
          <p:nvCxnSpPr>
            <p:cNvPr id="78" name="Straight Arrow Connector 77"/>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grpSp>
        <p:nvGrpSpPr>
          <p:cNvPr id="80" name="Group 79"/>
          <p:cNvGrpSpPr/>
          <p:nvPr/>
        </p:nvGrpSpPr>
        <p:grpSpPr>
          <a:xfrm>
            <a:off x="8521333" y="3471855"/>
            <a:ext cx="569064" cy="369332"/>
            <a:chOff x="5167422" y="499730"/>
            <a:chExt cx="569064" cy="369332"/>
          </a:xfrm>
        </p:grpSpPr>
        <p:cxnSp>
          <p:nvCxnSpPr>
            <p:cNvPr id="81" name="Straight Arrow Connector 80"/>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grpSp>
        <p:nvGrpSpPr>
          <p:cNvPr id="83" name="Group 82"/>
          <p:cNvGrpSpPr/>
          <p:nvPr/>
        </p:nvGrpSpPr>
        <p:grpSpPr>
          <a:xfrm>
            <a:off x="7790038" y="4533689"/>
            <a:ext cx="569064" cy="369332"/>
            <a:chOff x="5167422" y="499730"/>
            <a:chExt cx="569064" cy="369332"/>
          </a:xfrm>
        </p:grpSpPr>
        <p:cxnSp>
          <p:nvCxnSpPr>
            <p:cNvPr id="84" name="Straight Arrow Connector 83"/>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sp>
        <p:nvSpPr>
          <p:cNvPr id="86" name="TextBox 85"/>
          <p:cNvSpPr txBox="1"/>
          <p:nvPr/>
        </p:nvSpPr>
        <p:spPr>
          <a:xfrm>
            <a:off x="6680777" y="5046059"/>
            <a:ext cx="1987116" cy="707886"/>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t>Enzymatic Reaction</a:t>
            </a:r>
            <a:endParaRPr lang="en-US" sz="2000" dirty="0"/>
          </a:p>
        </p:txBody>
      </p:sp>
      <p:grpSp>
        <p:nvGrpSpPr>
          <p:cNvPr id="5" name="Group 4"/>
          <p:cNvGrpSpPr/>
          <p:nvPr/>
        </p:nvGrpSpPr>
        <p:grpSpPr>
          <a:xfrm>
            <a:off x="9916874" y="4531585"/>
            <a:ext cx="580739" cy="369332"/>
            <a:chOff x="10693053" y="4262046"/>
            <a:chExt cx="580739" cy="369332"/>
          </a:xfrm>
        </p:grpSpPr>
        <p:cxnSp>
          <p:nvCxnSpPr>
            <p:cNvPr id="88" name="Straight Arrow Connector 87"/>
            <p:cNvCxnSpPr/>
            <p:nvPr/>
          </p:nvCxnSpPr>
          <p:spPr>
            <a:xfrm rot="10800000">
              <a:off x="10693053" y="4283311"/>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0730053" y="4262046"/>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cxnSp>
        <p:nvCxnSpPr>
          <p:cNvPr id="91" name="Straight Arrow Connector 90"/>
          <p:cNvCxnSpPr/>
          <p:nvPr/>
        </p:nvCxnSpPr>
        <p:spPr>
          <a:xfrm rot="10800000">
            <a:off x="7480409" y="5896984"/>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rot="10800000">
            <a:off x="7746486" y="5896984"/>
            <a:ext cx="0" cy="274320"/>
          </a:xfrm>
          <a:prstGeom prst="straightConnector1">
            <a:avLst/>
          </a:prstGeom>
          <a:ln w="57150">
            <a:solidFill>
              <a:srgbClr val="2E75B6">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rot="10800000">
            <a:off x="8012563" y="5896984"/>
            <a:ext cx="0" cy="274320"/>
          </a:xfrm>
          <a:prstGeom prst="straightConnector1">
            <a:avLst/>
          </a:prstGeom>
          <a:ln w="57150">
            <a:solidFill>
              <a:srgbClr val="2E75B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rot="10800000">
            <a:off x="8278641" y="5896984"/>
            <a:ext cx="0" cy="274320"/>
          </a:xfrm>
          <a:prstGeom prst="straightConnector1">
            <a:avLst/>
          </a:prstGeom>
          <a:ln w="57150">
            <a:solidFill>
              <a:srgbClr val="2E75B6">
                <a:alpha val="4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rot="10800000">
            <a:off x="7214332" y="5896984"/>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rot="10800000">
            <a:off x="6948255" y="5896984"/>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715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9" y="1560092"/>
            <a:ext cx="7251428" cy="492000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3" name="TextBox 2"/>
          <p:cNvSpPr txBox="1"/>
          <p:nvPr/>
        </p:nvSpPr>
        <p:spPr>
          <a:xfrm>
            <a:off x="97376" y="83841"/>
            <a:ext cx="4698722"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Molecular Interactions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p:cNvSpPr txBox="1"/>
          <p:nvPr/>
        </p:nvSpPr>
        <p:spPr>
          <a:xfrm>
            <a:off x="438807" y="731001"/>
            <a:ext cx="3062057" cy="523220"/>
          </a:xfrm>
          <a:prstGeom prst="rect">
            <a:avLst/>
          </a:prstGeom>
          <a:noFill/>
        </p:spPr>
        <p:txBody>
          <a:bodyPr wrap="none" rtlCol="0">
            <a:spAutoFit/>
          </a:bodyPr>
          <a:lstStyle/>
          <a:p>
            <a:r>
              <a:rPr lang="en-US" sz="2800" i="1" dirty="0" smtClean="0">
                <a:solidFill>
                  <a:schemeClr val="accent1">
                    <a:lumMod val="75000"/>
                  </a:schemeClr>
                </a:solidFill>
                <a:latin typeface="Arial" panose="020B0604020202020204" pitchFamily="34" charset="0"/>
                <a:cs typeface="Arial" panose="020B0604020202020204" pitchFamily="34" charset="0"/>
              </a:rPr>
              <a:t>Why do we care ?</a:t>
            </a:r>
            <a:endParaRPr lang="en-US" sz="2800" i="1" dirty="0">
              <a:solidFill>
                <a:schemeClr val="accent1">
                  <a:lumMod val="75000"/>
                </a:schemeClr>
              </a:solidFill>
              <a:latin typeface="Arial" panose="020B0604020202020204" pitchFamily="34" charset="0"/>
              <a:cs typeface="Arial" panose="020B0604020202020204" pitchFamily="34" charset="0"/>
            </a:endParaRPr>
          </a:p>
        </p:txBody>
      </p:sp>
      <p:sp>
        <p:nvSpPr>
          <p:cNvPr id="21" name="TextBox 20"/>
          <p:cNvSpPr txBox="1"/>
          <p:nvPr/>
        </p:nvSpPr>
        <p:spPr>
          <a:xfrm>
            <a:off x="8206154" y="3517377"/>
            <a:ext cx="3804247" cy="1169551"/>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Computer-readable description of function</a:t>
            </a:r>
          </a:p>
          <a:p>
            <a:pPr marL="285750" indent="-168275">
              <a:buFont typeface="Arial" panose="020B0604020202020204" pitchFamily="34" charset="0"/>
              <a:buChar char="•"/>
            </a:pPr>
            <a:r>
              <a:rPr lang="en-US" sz="1400" dirty="0" smtClean="0">
                <a:solidFill>
                  <a:schemeClr val="accent1">
                    <a:lumMod val="75000"/>
                  </a:schemeClr>
                </a:solidFill>
              </a:rPr>
              <a:t>Three complementary </a:t>
            </a:r>
            <a:r>
              <a:rPr lang="en-US" sz="1400" dirty="0">
                <a:solidFill>
                  <a:schemeClr val="accent1">
                    <a:lumMod val="75000"/>
                  </a:schemeClr>
                </a:solidFill>
              </a:rPr>
              <a:t>s</a:t>
            </a:r>
            <a:r>
              <a:rPr lang="en-US" sz="1400" dirty="0" smtClean="0">
                <a:solidFill>
                  <a:schemeClr val="accent1">
                    <a:lumMod val="75000"/>
                  </a:schemeClr>
                </a:solidFill>
              </a:rPr>
              <a:t>ections</a:t>
            </a:r>
            <a:endParaRPr lang="en-US" sz="1400" dirty="0" smtClean="0">
              <a:solidFill>
                <a:schemeClr val="bg1">
                  <a:lumMod val="65000"/>
                </a:schemeClr>
              </a:solidFill>
            </a:endParaRPr>
          </a:p>
          <a:p>
            <a:pPr marL="742950" lvl="1" indent="-168275">
              <a:buFont typeface="Arial" panose="020B0604020202020204" pitchFamily="34" charset="0"/>
              <a:buChar char="•"/>
            </a:pPr>
            <a:r>
              <a:rPr lang="en-US" sz="1400" dirty="0" smtClean="0">
                <a:solidFill>
                  <a:schemeClr val="bg1">
                    <a:lumMod val="65000"/>
                  </a:schemeClr>
                </a:solidFill>
              </a:rPr>
              <a:t>Biological process</a:t>
            </a:r>
          </a:p>
          <a:p>
            <a:pPr marL="742950" lvl="1" indent="-168275">
              <a:buFont typeface="Arial" panose="020B0604020202020204" pitchFamily="34" charset="0"/>
              <a:buChar char="•"/>
            </a:pPr>
            <a:r>
              <a:rPr lang="en-US" sz="1400" dirty="0" smtClean="0">
                <a:solidFill>
                  <a:schemeClr val="accent1">
                    <a:lumMod val="75000"/>
                  </a:schemeClr>
                </a:solidFill>
              </a:rPr>
              <a:t>Molecular function</a:t>
            </a:r>
            <a:endParaRPr lang="en-US" sz="1400" dirty="0" smtClean="0">
              <a:solidFill>
                <a:schemeClr val="bg1">
                  <a:lumMod val="65000"/>
                </a:schemeClr>
              </a:solidFill>
            </a:endParaRPr>
          </a:p>
          <a:p>
            <a:pPr marL="742950" lvl="1" indent="-168275">
              <a:buFont typeface="Arial" panose="020B0604020202020204" pitchFamily="34" charset="0"/>
              <a:buChar char="•"/>
            </a:pPr>
            <a:r>
              <a:rPr lang="en-US" sz="1400" dirty="0" smtClean="0">
                <a:solidFill>
                  <a:schemeClr val="bg1">
                    <a:lumMod val="65000"/>
                  </a:schemeClr>
                </a:solidFill>
              </a:rPr>
              <a:t>Cellular localization</a:t>
            </a:r>
          </a:p>
        </p:txBody>
      </p:sp>
      <p:sp>
        <p:nvSpPr>
          <p:cNvPr id="22" name="TextBox 21"/>
          <p:cNvSpPr txBox="1"/>
          <p:nvPr/>
        </p:nvSpPr>
        <p:spPr>
          <a:xfrm>
            <a:off x="8206154" y="3055712"/>
            <a:ext cx="3796873" cy="461665"/>
          </a:xfrm>
          <a:prstGeom prst="rect">
            <a:avLst/>
          </a:prstGeom>
          <a:noFill/>
        </p:spPr>
        <p:txBody>
          <a:bodyPr wrap="none" rtlCol="0">
            <a:spAutoFit/>
          </a:bodyPr>
          <a:lstStyle/>
          <a:p>
            <a:r>
              <a:rPr lang="en-US" sz="2400" dirty="0" smtClean="0">
                <a:solidFill>
                  <a:schemeClr val="accent1">
                    <a:lumMod val="75000"/>
                  </a:schemeClr>
                </a:solidFill>
              </a:rPr>
              <a:t>Gene Ontology Annotation</a:t>
            </a:r>
            <a:endParaRPr lang="en-US" sz="2400" dirty="0">
              <a:solidFill>
                <a:schemeClr val="accent1">
                  <a:lumMod val="75000"/>
                </a:schemeClr>
              </a:solidFill>
            </a:endParaRPr>
          </a:p>
        </p:txBody>
      </p:sp>
      <p:sp>
        <p:nvSpPr>
          <p:cNvPr id="23" name="TextBox 22"/>
          <p:cNvSpPr txBox="1"/>
          <p:nvPr/>
        </p:nvSpPr>
        <p:spPr>
          <a:xfrm>
            <a:off x="8537489" y="5167406"/>
            <a:ext cx="3254667" cy="1200329"/>
          </a:xfrm>
          <a:prstGeom prst="rect">
            <a:avLst/>
          </a:prstGeom>
          <a:solidFill>
            <a:schemeClr val="accent1">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2400" dirty="0" smtClean="0">
                <a:solidFill>
                  <a:schemeClr val="accent1">
                    <a:lumMod val="75000"/>
                  </a:schemeClr>
                </a:solidFill>
              </a:rPr>
              <a:t>Protein Function </a:t>
            </a:r>
          </a:p>
          <a:p>
            <a:pPr algn="ctr"/>
            <a:r>
              <a:rPr lang="en-US" sz="2400" dirty="0" smtClean="0">
                <a:solidFill>
                  <a:schemeClr val="accent1">
                    <a:lumMod val="75000"/>
                  </a:schemeClr>
                </a:solidFill>
              </a:rPr>
              <a:t>is executed through Molecular Interactions</a:t>
            </a:r>
            <a:endParaRPr lang="en-US" sz="2400" dirty="0">
              <a:solidFill>
                <a:schemeClr val="accent1">
                  <a:lumMod val="75000"/>
                </a:schemeClr>
              </a:solidFill>
            </a:endParaRPr>
          </a:p>
        </p:txBody>
      </p:sp>
      <p:sp>
        <p:nvSpPr>
          <p:cNvPr id="24" name="TextBox 23"/>
          <p:cNvSpPr txBox="1"/>
          <p:nvPr/>
        </p:nvSpPr>
        <p:spPr>
          <a:xfrm>
            <a:off x="8206154" y="2021453"/>
            <a:ext cx="3836307" cy="738664"/>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What does a protein do in a cell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missing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altered ?</a:t>
            </a:r>
            <a:endParaRPr lang="en-US" sz="1400" dirty="0">
              <a:solidFill>
                <a:schemeClr val="accent1">
                  <a:lumMod val="75000"/>
                </a:schemeClr>
              </a:solidFill>
            </a:endParaRPr>
          </a:p>
        </p:txBody>
      </p:sp>
      <p:sp>
        <p:nvSpPr>
          <p:cNvPr id="25" name="TextBox 24"/>
          <p:cNvSpPr txBox="1"/>
          <p:nvPr/>
        </p:nvSpPr>
        <p:spPr>
          <a:xfrm>
            <a:off x="8182708" y="1571511"/>
            <a:ext cx="1366080" cy="461665"/>
          </a:xfrm>
          <a:prstGeom prst="rect">
            <a:avLst/>
          </a:prstGeom>
          <a:noFill/>
        </p:spPr>
        <p:txBody>
          <a:bodyPr wrap="none" rtlCol="0">
            <a:spAutoFit/>
          </a:bodyPr>
          <a:lstStyle/>
          <a:p>
            <a:r>
              <a:rPr lang="en-US" sz="2400" dirty="0" smtClean="0">
                <a:solidFill>
                  <a:schemeClr val="accent1">
                    <a:lumMod val="75000"/>
                  </a:schemeClr>
                </a:solidFill>
              </a:rPr>
              <a:t>Function</a:t>
            </a:r>
            <a:endParaRPr lang="en-US" sz="2400" dirty="0">
              <a:solidFill>
                <a:schemeClr val="accent1">
                  <a:lumMod val="75000"/>
                </a:schemeClr>
              </a:solidFill>
            </a:endParaRPr>
          </a:p>
        </p:txBody>
      </p:sp>
    </p:spTree>
    <p:extLst>
      <p:ext uri="{BB962C8B-B14F-4D97-AF65-F5344CB8AC3E}">
        <p14:creationId xmlns:p14="http://schemas.microsoft.com/office/powerpoint/2010/main" val="140996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80" y="883897"/>
            <a:ext cx="9606970" cy="54039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3690306"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Types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3184264" y="4378362"/>
            <a:ext cx="287258"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B</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6280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Rectangle 33"/>
          <p:cNvSpPr/>
          <p:nvPr/>
        </p:nvSpPr>
        <p:spPr>
          <a:xfrm>
            <a:off x="432457" y="888274"/>
            <a:ext cx="5170901" cy="55763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3989"/>
          <a:stretch/>
        </p:blipFill>
        <p:spPr>
          <a:xfrm>
            <a:off x="466593" y="925139"/>
            <a:ext cx="5079365" cy="5486400"/>
          </a:xfrm>
          <a:prstGeom prst="rect">
            <a:avLst/>
          </a:prstGeom>
        </p:spPr>
      </p:pic>
      <p:sp>
        <p:nvSpPr>
          <p:cNvPr id="36" name="Rectangle 35"/>
          <p:cNvSpPr/>
          <p:nvPr/>
        </p:nvSpPr>
        <p:spPr>
          <a:xfrm>
            <a:off x="3416995" y="5817717"/>
            <a:ext cx="2307042" cy="584775"/>
          </a:xfrm>
          <a:prstGeom prst="rect">
            <a:avLst/>
          </a:prstGeom>
        </p:spPr>
        <p:txBody>
          <a:bodyPr wrap="none">
            <a:spAutoFit/>
          </a:bodyPr>
          <a:lstStyle/>
          <a:p>
            <a:r>
              <a:rPr lang="en-US" sz="1600" dirty="0" smtClean="0">
                <a:solidFill>
                  <a:schemeClr val="accent1">
                    <a:lumMod val="75000"/>
                  </a:schemeClr>
                </a:solidFill>
              </a:rPr>
              <a:t>Molecular </a:t>
            </a:r>
            <a:r>
              <a:rPr lang="en-US" sz="1600" dirty="0">
                <a:solidFill>
                  <a:schemeClr val="accent1">
                    <a:lumMod val="75000"/>
                  </a:schemeClr>
                </a:solidFill>
              </a:rPr>
              <a:t>Interactions </a:t>
            </a:r>
            <a:endParaRPr lang="en-US" sz="1600" dirty="0" smtClean="0">
              <a:solidFill>
                <a:schemeClr val="accent1">
                  <a:lumMod val="75000"/>
                </a:schemeClr>
              </a:solidFill>
            </a:endParaRPr>
          </a:p>
          <a:p>
            <a:r>
              <a:rPr lang="en-US" sz="1600" dirty="0" smtClean="0">
                <a:solidFill>
                  <a:schemeClr val="accent1">
                    <a:lumMod val="75000"/>
                  </a:schemeClr>
                </a:solidFill>
              </a:rPr>
              <a:t>Controlled </a:t>
            </a:r>
            <a:r>
              <a:rPr lang="en-US" sz="1600" dirty="0">
                <a:solidFill>
                  <a:schemeClr val="accent1">
                    <a:lumMod val="75000"/>
                  </a:schemeClr>
                </a:solidFill>
              </a:rPr>
              <a:t>Vocabulary</a:t>
            </a:r>
          </a:p>
        </p:txBody>
      </p:sp>
      <p:sp>
        <p:nvSpPr>
          <p:cNvPr id="4" name="TextBox 3"/>
          <p:cNvSpPr txBox="1"/>
          <p:nvPr/>
        </p:nvSpPr>
        <p:spPr>
          <a:xfrm>
            <a:off x="97376" y="85700"/>
            <a:ext cx="5057988"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Controlled Vocabularies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2" name="TextBox 71"/>
          <p:cNvSpPr txBox="1"/>
          <p:nvPr/>
        </p:nvSpPr>
        <p:spPr>
          <a:xfrm>
            <a:off x="7624073" y="898383"/>
            <a:ext cx="2917145" cy="523220"/>
          </a:xfrm>
          <a:prstGeom prst="rect">
            <a:avLst/>
          </a:prstGeom>
          <a:noFill/>
        </p:spPr>
        <p:txBody>
          <a:bodyPr wrap="none" rtlCol="0">
            <a:spAutoFit/>
          </a:bodyPr>
          <a:lstStyle/>
          <a:p>
            <a:r>
              <a:rPr lang="en-US" sz="2800" dirty="0" smtClean="0">
                <a:solidFill>
                  <a:schemeClr val="accent1">
                    <a:lumMod val="75000"/>
                  </a:schemeClr>
                </a:solidFill>
                <a:latin typeface="Arial" panose="020B0604020202020204" pitchFamily="34" charset="0"/>
                <a:cs typeface="Arial" panose="020B0604020202020204" pitchFamily="34" charset="0"/>
              </a:rPr>
              <a:t>Interaction Types</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
        <p:nvSpPr>
          <p:cNvPr id="73" name="TextBox 72"/>
          <p:cNvSpPr txBox="1"/>
          <p:nvPr/>
        </p:nvSpPr>
        <p:spPr>
          <a:xfrm>
            <a:off x="9492099" y="5046059"/>
            <a:ext cx="1735613" cy="707886"/>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t>Covalent</a:t>
            </a:r>
          </a:p>
          <a:p>
            <a:pPr algn="ctr"/>
            <a:r>
              <a:rPr lang="en-US" sz="2000" dirty="0" smtClean="0"/>
              <a:t>Binding</a:t>
            </a:r>
            <a:endParaRPr lang="en-US" sz="2000" dirty="0"/>
          </a:p>
        </p:txBody>
      </p:sp>
      <p:sp>
        <p:nvSpPr>
          <p:cNvPr id="74" name="TextBox 73"/>
          <p:cNvSpPr txBox="1"/>
          <p:nvPr/>
        </p:nvSpPr>
        <p:spPr>
          <a:xfrm>
            <a:off x="7971987" y="3986331"/>
            <a:ext cx="2199395" cy="40011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t>Direct Interaction</a:t>
            </a:r>
            <a:endParaRPr lang="en-US" sz="2000" dirty="0"/>
          </a:p>
        </p:txBody>
      </p:sp>
      <p:sp>
        <p:nvSpPr>
          <p:cNvPr id="75" name="TextBox 74"/>
          <p:cNvSpPr txBox="1"/>
          <p:nvPr/>
        </p:nvSpPr>
        <p:spPr>
          <a:xfrm>
            <a:off x="7776624" y="2926601"/>
            <a:ext cx="2590121" cy="40011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t>Physical Association</a:t>
            </a:r>
            <a:endParaRPr lang="en-US" sz="2000" dirty="0"/>
          </a:p>
        </p:txBody>
      </p:sp>
      <p:sp>
        <p:nvSpPr>
          <p:cNvPr id="76" name="TextBox 75"/>
          <p:cNvSpPr txBox="1"/>
          <p:nvPr/>
        </p:nvSpPr>
        <p:spPr>
          <a:xfrm>
            <a:off x="8296086" y="1866871"/>
            <a:ext cx="1551196" cy="40011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t>Association</a:t>
            </a:r>
            <a:endParaRPr lang="en-US" sz="2000" dirty="0"/>
          </a:p>
        </p:txBody>
      </p:sp>
      <p:grpSp>
        <p:nvGrpSpPr>
          <p:cNvPr id="77" name="Group 76"/>
          <p:cNvGrpSpPr/>
          <p:nvPr/>
        </p:nvGrpSpPr>
        <p:grpSpPr>
          <a:xfrm>
            <a:off x="8521333" y="2412125"/>
            <a:ext cx="569064" cy="369332"/>
            <a:chOff x="5167422" y="499730"/>
            <a:chExt cx="569064" cy="369332"/>
          </a:xfrm>
        </p:grpSpPr>
        <p:cxnSp>
          <p:nvCxnSpPr>
            <p:cNvPr id="78" name="Straight Arrow Connector 77"/>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grpSp>
        <p:nvGrpSpPr>
          <p:cNvPr id="80" name="Group 79"/>
          <p:cNvGrpSpPr/>
          <p:nvPr/>
        </p:nvGrpSpPr>
        <p:grpSpPr>
          <a:xfrm>
            <a:off x="8521333" y="3471855"/>
            <a:ext cx="569064" cy="369332"/>
            <a:chOff x="5167422" y="499730"/>
            <a:chExt cx="569064" cy="369332"/>
          </a:xfrm>
        </p:grpSpPr>
        <p:cxnSp>
          <p:nvCxnSpPr>
            <p:cNvPr id="81" name="Straight Arrow Connector 80"/>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grpSp>
        <p:nvGrpSpPr>
          <p:cNvPr id="83" name="Group 82"/>
          <p:cNvGrpSpPr/>
          <p:nvPr/>
        </p:nvGrpSpPr>
        <p:grpSpPr>
          <a:xfrm>
            <a:off x="7790038" y="4533689"/>
            <a:ext cx="569064" cy="369332"/>
            <a:chOff x="5167422" y="499730"/>
            <a:chExt cx="569064" cy="369332"/>
          </a:xfrm>
        </p:grpSpPr>
        <p:cxnSp>
          <p:nvCxnSpPr>
            <p:cNvPr id="84" name="Straight Arrow Connector 83"/>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sp>
        <p:nvSpPr>
          <p:cNvPr id="86" name="TextBox 85"/>
          <p:cNvSpPr txBox="1"/>
          <p:nvPr/>
        </p:nvSpPr>
        <p:spPr>
          <a:xfrm>
            <a:off x="6680777" y="5046059"/>
            <a:ext cx="1987116" cy="707886"/>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t>Enzymatic Reaction</a:t>
            </a:r>
            <a:endParaRPr lang="en-US" sz="2000" dirty="0"/>
          </a:p>
        </p:txBody>
      </p:sp>
      <p:grpSp>
        <p:nvGrpSpPr>
          <p:cNvPr id="5" name="Group 4"/>
          <p:cNvGrpSpPr/>
          <p:nvPr/>
        </p:nvGrpSpPr>
        <p:grpSpPr>
          <a:xfrm>
            <a:off x="9916874" y="4531585"/>
            <a:ext cx="580739" cy="369332"/>
            <a:chOff x="10693053" y="4262046"/>
            <a:chExt cx="580739" cy="369332"/>
          </a:xfrm>
        </p:grpSpPr>
        <p:cxnSp>
          <p:nvCxnSpPr>
            <p:cNvPr id="88" name="Straight Arrow Connector 87"/>
            <p:cNvCxnSpPr/>
            <p:nvPr/>
          </p:nvCxnSpPr>
          <p:spPr>
            <a:xfrm rot="10800000">
              <a:off x="10693053" y="4283311"/>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0730053" y="4262046"/>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cxnSp>
        <p:nvCxnSpPr>
          <p:cNvPr id="91" name="Straight Arrow Connector 90"/>
          <p:cNvCxnSpPr/>
          <p:nvPr/>
        </p:nvCxnSpPr>
        <p:spPr>
          <a:xfrm rot="10800000">
            <a:off x="7480409" y="5896984"/>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rot="10800000">
            <a:off x="7746486" y="5896984"/>
            <a:ext cx="0" cy="274320"/>
          </a:xfrm>
          <a:prstGeom prst="straightConnector1">
            <a:avLst/>
          </a:prstGeom>
          <a:ln w="57150">
            <a:solidFill>
              <a:srgbClr val="2E75B6">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rot="10800000">
            <a:off x="8012563" y="5896984"/>
            <a:ext cx="0" cy="274320"/>
          </a:xfrm>
          <a:prstGeom prst="straightConnector1">
            <a:avLst/>
          </a:prstGeom>
          <a:ln w="57150">
            <a:solidFill>
              <a:srgbClr val="2E75B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rot="10800000">
            <a:off x="8278641" y="5896984"/>
            <a:ext cx="0" cy="274320"/>
          </a:xfrm>
          <a:prstGeom prst="straightConnector1">
            <a:avLst/>
          </a:prstGeom>
          <a:ln w="57150">
            <a:solidFill>
              <a:srgbClr val="2E75B6">
                <a:alpha val="4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rot="10800000">
            <a:off x="7214332" y="5896984"/>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rot="10800000">
            <a:off x="6948255" y="5896984"/>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662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6410883" y="1566170"/>
            <a:ext cx="4991815" cy="587828"/>
          </a:xfrm>
          <a:prstGeom prst="rect">
            <a:avLst/>
          </a:prstGeom>
          <a:solidFill>
            <a:schemeClr val="accent1">
              <a:lumMod val="20000"/>
              <a:lumOff val="80000"/>
            </a:schemeClr>
          </a:solidFill>
          <a:ln w="1905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32457" y="888274"/>
            <a:ext cx="5291580" cy="5576321"/>
            <a:chOff x="432457" y="888274"/>
            <a:chExt cx="5291580" cy="5576321"/>
          </a:xfrm>
        </p:grpSpPr>
        <p:sp>
          <p:nvSpPr>
            <p:cNvPr id="34" name="Rectangle 33"/>
            <p:cNvSpPr/>
            <p:nvPr/>
          </p:nvSpPr>
          <p:spPr>
            <a:xfrm>
              <a:off x="432457" y="888274"/>
              <a:ext cx="5170901" cy="55763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rotWithShape="1">
            <a:blip r:embed="rId3">
              <a:extLst>
                <a:ext uri="{28A0092B-C50C-407E-A947-70E740481C1C}">
                  <a14:useLocalDpi xmlns:a14="http://schemas.microsoft.com/office/drawing/2010/main" val="0"/>
                </a:ext>
              </a:extLst>
            </a:blip>
            <a:srcRect b="4420"/>
            <a:stretch/>
          </p:blipFill>
          <p:spPr>
            <a:xfrm>
              <a:off x="476203" y="960274"/>
              <a:ext cx="5079365" cy="5394960"/>
            </a:xfrm>
            <a:prstGeom prst="rect">
              <a:avLst/>
            </a:prstGeom>
          </p:spPr>
        </p:pic>
        <p:sp>
          <p:nvSpPr>
            <p:cNvPr id="36" name="Rectangle 35"/>
            <p:cNvSpPr/>
            <p:nvPr/>
          </p:nvSpPr>
          <p:spPr>
            <a:xfrm>
              <a:off x="3416995" y="5817717"/>
              <a:ext cx="2307042" cy="584775"/>
            </a:xfrm>
            <a:prstGeom prst="rect">
              <a:avLst/>
            </a:prstGeom>
          </p:spPr>
          <p:txBody>
            <a:bodyPr wrap="none">
              <a:spAutoFit/>
            </a:bodyPr>
            <a:lstStyle/>
            <a:p>
              <a:r>
                <a:rPr lang="en-US" sz="1600" dirty="0" smtClean="0">
                  <a:solidFill>
                    <a:schemeClr val="accent1">
                      <a:lumMod val="75000"/>
                    </a:schemeClr>
                  </a:solidFill>
                </a:rPr>
                <a:t>Molecular </a:t>
              </a:r>
              <a:r>
                <a:rPr lang="en-US" sz="1600" dirty="0">
                  <a:solidFill>
                    <a:schemeClr val="accent1">
                      <a:lumMod val="75000"/>
                    </a:schemeClr>
                  </a:solidFill>
                </a:rPr>
                <a:t>Interactions </a:t>
              </a:r>
              <a:endParaRPr lang="en-US" sz="1600" dirty="0" smtClean="0">
                <a:solidFill>
                  <a:schemeClr val="accent1">
                    <a:lumMod val="75000"/>
                  </a:schemeClr>
                </a:solidFill>
              </a:endParaRPr>
            </a:p>
            <a:p>
              <a:r>
                <a:rPr lang="en-US" sz="1600" dirty="0" smtClean="0">
                  <a:solidFill>
                    <a:schemeClr val="accent1">
                      <a:lumMod val="75000"/>
                    </a:schemeClr>
                  </a:solidFill>
                </a:rPr>
                <a:t>Controlled </a:t>
              </a:r>
              <a:r>
                <a:rPr lang="en-US" sz="1600" dirty="0">
                  <a:solidFill>
                    <a:schemeClr val="accent1">
                      <a:lumMod val="75000"/>
                    </a:schemeClr>
                  </a:solidFill>
                </a:rPr>
                <a:t>Vocabulary</a:t>
              </a:r>
            </a:p>
          </p:txBody>
        </p:sp>
      </p:grpSp>
      <p:sp>
        <p:nvSpPr>
          <p:cNvPr id="4" name="TextBox 3"/>
          <p:cNvSpPr txBox="1"/>
          <p:nvPr/>
        </p:nvSpPr>
        <p:spPr>
          <a:xfrm>
            <a:off x="97376" y="85700"/>
            <a:ext cx="5057988"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Controlled Vocabularies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4" name="Rectangle 13"/>
          <p:cNvSpPr/>
          <p:nvPr/>
        </p:nvSpPr>
        <p:spPr>
          <a:xfrm>
            <a:off x="6544573" y="1688471"/>
            <a:ext cx="4724435" cy="369332"/>
          </a:xfrm>
          <a:prstGeom prst="rect">
            <a:avLst/>
          </a:prstGeom>
        </p:spPr>
        <p:txBody>
          <a:bodyPr wrap="none">
            <a:spAutoFit/>
          </a:bodyPr>
          <a:lstStyle/>
          <a:p>
            <a:r>
              <a:rPr lang="en-US" dirty="0">
                <a:solidFill>
                  <a:schemeClr val="accent1">
                    <a:lumMod val="75000"/>
                  </a:schemeClr>
                </a:solidFill>
                <a:latin typeface="Arial" panose="020B0604020202020204" pitchFamily="34" charset="0"/>
                <a:cs typeface="Arial" panose="020B0604020202020204" pitchFamily="34" charset="0"/>
              </a:rPr>
              <a:t>URL: https://</a:t>
            </a:r>
            <a:r>
              <a:rPr lang="en-US" dirty="0" smtClean="0">
                <a:solidFill>
                  <a:schemeClr val="accent1">
                    <a:lumMod val="75000"/>
                  </a:schemeClr>
                </a:solidFill>
                <a:latin typeface="Arial" panose="020B0604020202020204" pitchFamily="34" charset="0"/>
                <a:cs typeface="Arial" panose="020B0604020202020204" pitchFamily="34" charset="0"/>
              </a:rPr>
              <a:t>www.ebi.ac.uk/ols/ontologies/mi</a:t>
            </a:r>
            <a:endParaRPr lang="en-US" dirty="0">
              <a:solidFill>
                <a:schemeClr val="accent1">
                  <a:lumMod val="75000"/>
                </a:schemeClr>
              </a:solidFill>
              <a:latin typeface="Arial" panose="020B0604020202020204" pitchFamily="34" charset="0"/>
              <a:cs typeface="Arial" panose="020B0604020202020204" pitchFamily="34" charset="0"/>
            </a:endParaRPr>
          </a:p>
        </p:txBody>
      </p:sp>
      <p:grpSp>
        <p:nvGrpSpPr>
          <p:cNvPr id="8" name="Group 7"/>
          <p:cNvGrpSpPr>
            <a:grpSpLocks noChangeAspect="1"/>
          </p:cNvGrpSpPr>
          <p:nvPr/>
        </p:nvGrpSpPr>
        <p:grpSpPr>
          <a:xfrm>
            <a:off x="6188425" y="2488023"/>
            <a:ext cx="5436730" cy="3665042"/>
            <a:chOff x="5911702" y="2331604"/>
            <a:chExt cx="6040811" cy="4072269"/>
          </a:xfrm>
        </p:grpSpPr>
        <p:sp>
          <p:nvSpPr>
            <p:cNvPr id="17" name="Rectangle 16"/>
            <p:cNvSpPr/>
            <p:nvPr/>
          </p:nvSpPr>
          <p:spPr>
            <a:xfrm>
              <a:off x="5911702" y="2331604"/>
              <a:ext cx="6040811" cy="407226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9448" y="2390082"/>
              <a:ext cx="5965644" cy="3907466"/>
            </a:xfrm>
            <a:prstGeom prst="rect">
              <a:avLst/>
            </a:prstGeom>
          </p:spPr>
        </p:pic>
      </p:grpSp>
      <p:sp>
        <p:nvSpPr>
          <p:cNvPr id="55" name="TextBox 54"/>
          <p:cNvSpPr txBox="1"/>
          <p:nvPr/>
        </p:nvSpPr>
        <p:spPr>
          <a:xfrm>
            <a:off x="6684868" y="381028"/>
            <a:ext cx="4443845" cy="954107"/>
          </a:xfrm>
          <a:prstGeom prst="rect">
            <a:avLst/>
          </a:prstGeom>
          <a:noFill/>
        </p:spPr>
        <p:txBody>
          <a:bodyPr wrap="none" rtlCol="0">
            <a:spAutoFit/>
          </a:bodyPr>
          <a:lstStyle/>
          <a:p>
            <a:pPr algn="ctr"/>
            <a:r>
              <a:rPr lang="en-US" sz="2800" dirty="0" smtClean="0">
                <a:solidFill>
                  <a:schemeClr val="accent1">
                    <a:lumMod val="75000"/>
                  </a:schemeClr>
                </a:solidFill>
                <a:latin typeface="Arial" panose="020B0604020202020204" pitchFamily="34" charset="0"/>
                <a:cs typeface="Arial" panose="020B0604020202020204" pitchFamily="34" charset="0"/>
              </a:rPr>
              <a:t>Molecular Interactions (MI)</a:t>
            </a:r>
          </a:p>
          <a:p>
            <a:pPr algn="ctr"/>
            <a:r>
              <a:rPr lang="en-US" sz="2800" dirty="0" smtClean="0">
                <a:solidFill>
                  <a:schemeClr val="accent1">
                    <a:lumMod val="75000"/>
                  </a:schemeClr>
                </a:solidFill>
                <a:latin typeface="Arial" panose="020B0604020202020204" pitchFamily="34" charset="0"/>
                <a:cs typeface="Arial" panose="020B0604020202020204" pitchFamily="34" charset="0"/>
              </a:rPr>
              <a:t>Controlled Vocabulary</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72657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432457" y="888274"/>
            <a:ext cx="5170901" cy="55763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7376" y="85700"/>
            <a:ext cx="5057988"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Controlled Vocabularies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2" name="TextBox 71"/>
          <p:cNvSpPr txBox="1"/>
          <p:nvPr/>
        </p:nvSpPr>
        <p:spPr>
          <a:xfrm>
            <a:off x="6679374" y="898383"/>
            <a:ext cx="4701928" cy="954107"/>
          </a:xfrm>
          <a:prstGeom prst="rect">
            <a:avLst/>
          </a:prstGeom>
          <a:noFill/>
        </p:spPr>
        <p:txBody>
          <a:bodyPr wrap="none" rtlCol="0">
            <a:spAutoFit/>
          </a:bodyPr>
          <a:lstStyle/>
          <a:p>
            <a:pPr algn="ctr"/>
            <a:r>
              <a:rPr lang="en-US" sz="2800" dirty="0" smtClean="0">
                <a:solidFill>
                  <a:schemeClr val="accent1">
                    <a:lumMod val="75000"/>
                  </a:schemeClr>
                </a:solidFill>
                <a:latin typeface="Arial" panose="020B0604020202020204" pitchFamily="34" charset="0"/>
                <a:cs typeface="Arial" panose="020B0604020202020204" pitchFamily="34" charset="0"/>
              </a:rPr>
              <a:t>Protein Modifications (MOD)</a:t>
            </a:r>
          </a:p>
          <a:p>
            <a:pPr algn="ctr"/>
            <a:r>
              <a:rPr lang="en-US" sz="2800" dirty="0" smtClean="0">
                <a:solidFill>
                  <a:schemeClr val="accent1">
                    <a:lumMod val="75000"/>
                  </a:schemeClr>
                </a:solidFill>
                <a:latin typeface="Arial" panose="020B0604020202020204" pitchFamily="34" charset="0"/>
                <a:cs typeface="Arial" panose="020B0604020202020204" pitchFamily="34" charset="0"/>
              </a:rPr>
              <a:t>Controlled Vocabulary</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3987"/>
          <a:stretch/>
        </p:blipFill>
        <p:spPr>
          <a:xfrm>
            <a:off x="465210" y="925139"/>
            <a:ext cx="5079365" cy="5486400"/>
          </a:xfrm>
          <a:prstGeom prst="rect">
            <a:avLst/>
          </a:prstGeom>
        </p:spPr>
      </p:pic>
      <p:sp>
        <p:nvSpPr>
          <p:cNvPr id="7" name="Rectangle 6"/>
          <p:cNvSpPr/>
          <p:nvPr/>
        </p:nvSpPr>
        <p:spPr>
          <a:xfrm>
            <a:off x="3224462" y="5519988"/>
            <a:ext cx="2346159" cy="892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356835" y="5817717"/>
            <a:ext cx="2188291" cy="584775"/>
          </a:xfrm>
          <a:prstGeom prst="rect">
            <a:avLst/>
          </a:prstGeom>
          <a:noFill/>
        </p:spPr>
        <p:txBody>
          <a:bodyPr wrap="none">
            <a:spAutoFit/>
          </a:bodyPr>
          <a:lstStyle/>
          <a:p>
            <a:pPr algn="ctr"/>
            <a:r>
              <a:rPr lang="en-US" sz="1600" dirty="0" smtClean="0">
                <a:solidFill>
                  <a:schemeClr val="accent1">
                    <a:lumMod val="75000"/>
                  </a:schemeClr>
                </a:solidFill>
              </a:rPr>
              <a:t>Protein Modifications</a:t>
            </a:r>
          </a:p>
          <a:p>
            <a:pPr algn="ctr"/>
            <a:r>
              <a:rPr lang="en-US" sz="1600" dirty="0" smtClean="0">
                <a:solidFill>
                  <a:schemeClr val="accent1">
                    <a:lumMod val="75000"/>
                  </a:schemeClr>
                </a:solidFill>
              </a:rPr>
              <a:t>Controlled </a:t>
            </a:r>
            <a:r>
              <a:rPr lang="en-US" sz="1600" dirty="0">
                <a:solidFill>
                  <a:schemeClr val="accent1">
                    <a:lumMod val="75000"/>
                  </a:schemeClr>
                </a:solidFill>
              </a:rPr>
              <a:t>Vocabulary</a:t>
            </a:r>
          </a:p>
        </p:txBody>
      </p:sp>
      <p:sp>
        <p:nvSpPr>
          <p:cNvPr id="35" name="Rectangle 34"/>
          <p:cNvSpPr/>
          <p:nvPr/>
        </p:nvSpPr>
        <p:spPr>
          <a:xfrm>
            <a:off x="6534431" y="2083525"/>
            <a:ext cx="4991815" cy="587828"/>
          </a:xfrm>
          <a:prstGeom prst="rect">
            <a:avLst/>
          </a:prstGeom>
          <a:solidFill>
            <a:schemeClr val="accent1">
              <a:lumMod val="20000"/>
              <a:lumOff val="80000"/>
            </a:schemeClr>
          </a:solidFill>
          <a:ln w="1905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565529" y="2205836"/>
            <a:ext cx="4929619" cy="369332"/>
          </a:xfrm>
          <a:prstGeom prst="rect">
            <a:avLst/>
          </a:prstGeom>
        </p:spPr>
        <p:txBody>
          <a:bodyPr wrap="none">
            <a:spAutoFit/>
          </a:bodyPr>
          <a:lstStyle/>
          <a:p>
            <a:r>
              <a:rPr lang="en-US" dirty="0">
                <a:solidFill>
                  <a:schemeClr val="accent1">
                    <a:lumMod val="75000"/>
                  </a:schemeClr>
                </a:solidFill>
                <a:latin typeface="Arial" panose="020B0604020202020204" pitchFamily="34" charset="0"/>
                <a:cs typeface="Arial" panose="020B0604020202020204" pitchFamily="34" charset="0"/>
              </a:rPr>
              <a:t>URL: https://</a:t>
            </a:r>
            <a:r>
              <a:rPr lang="en-US" dirty="0" smtClean="0">
                <a:solidFill>
                  <a:schemeClr val="accent1">
                    <a:lumMod val="75000"/>
                  </a:schemeClr>
                </a:solidFill>
                <a:latin typeface="Arial" panose="020B0604020202020204" pitchFamily="34" charset="0"/>
                <a:cs typeface="Arial" panose="020B0604020202020204" pitchFamily="34" charset="0"/>
              </a:rPr>
              <a:t>www.ebi.ac.uk/ols/ontologies/mod</a:t>
            </a:r>
            <a:endParaRPr lang="en-US" dirty="0">
              <a:solidFill>
                <a:schemeClr val="accent1">
                  <a:lumMod val="75000"/>
                </a:schemeClr>
              </a:solidFill>
              <a:latin typeface="Arial" panose="020B0604020202020204" pitchFamily="34" charset="0"/>
              <a:cs typeface="Arial" panose="020B0604020202020204" pitchFamily="34" charset="0"/>
            </a:endParaRPr>
          </a:p>
        </p:txBody>
      </p:sp>
      <p:sp>
        <p:nvSpPr>
          <p:cNvPr id="38" name="TextBox 37"/>
          <p:cNvSpPr txBox="1"/>
          <p:nvPr/>
        </p:nvSpPr>
        <p:spPr>
          <a:xfrm>
            <a:off x="6433840" y="3059701"/>
            <a:ext cx="5597739" cy="3046988"/>
          </a:xfrm>
          <a:prstGeom prst="rect">
            <a:avLst/>
          </a:prstGeom>
          <a:noFill/>
        </p:spPr>
        <p:txBody>
          <a:bodyPr wrap="square" rtlCol="0">
            <a:spAutoFit/>
          </a:bodyPr>
          <a:lstStyle/>
          <a:p>
            <a:pPr marL="285750" indent="-168275">
              <a:buFont typeface="Arial" panose="020B0604020202020204" pitchFamily="34" charset="0"/>
              <a:buChar char="•"/>
            </a:pPr>
            <a:r>
              <a:rPr lang="en-US" sz="2000" dirty="0" smtClean="0">
                <a:solidFill>
                  <a:schemeClr val="tx1">
                    <a:lumMod val="50000"/>
                    <a:lumOff val="50000"/>
                  </a:schemeClr>
                </a:solidFill>
                <a:latin typeface="Arial" panose="020B0604020202020204" pitchFamily="34" charset="0"/>
                <a:cs typeface="Arial" panose="020B0604020202020204" pitchFamily="34" charset="0"/>
              </a:rPr>
              <a:t>Covers a wide range of modifications:</a:t>
            </a:r>
          </a:p>
          <a:p>
            <a:pPr marL="625475" lvl="1" indent="-168275">
              <a:buSzPct val="70000"/>
              <a:buFont typeface="Courier New" panose="02070309020205020404" pitchFamily="49" charset="0"/>
              <a:buChar char="o"/>
            </a:pPr>
            <a:r>
              <a:rPr lang="en-US" sz="1600" dirty="0" smtClean="0">
                <a:solidFill>
                  <a:schemeClr val="tx1">
                    <a:lumMod val="50000"/>
                    <a:lumOff val="50000"/>
                  </a:schemeClr>
                </a:solidFill>
                <a:latin typeface="Arial" panose="020B0604020202020204" pitchFamily="34" charset="0"/>
                <a:cs typeface="Arial" panose="020B0604020202020204" pitchFamily="34" charset="0"/>
              </a:rPr>
              <a:t>Functional groups (e.g. phosphorylation, methylation)</a:t>
            </a:r>
          </a:p>
          <a:p>
            <a:pPr marL="625475" lvl="1" indent="-168275">
              <a:buSzPct val="70000"/>
              <a:buFont typeface="Courier New" panose="02070309020205020404" pitchFamily="49" charset="0"/>
              <a:buChar char="o"/>
            </a:pPr>
            <a:r>
              <a:rPr lang="en-US" sz="1600" dirty="0" smtClean="0">
                <a:solidFill>
                  <a:schemeClr val="tx1">
                    <a:lumMod val="50000"/>
                    <a:lumOff val="50000"/>
                  </a:schemeClr>
                </a:solidFill>
                <a:latin typeface="Arial" panose="020B0604020202020204" pitchFamily="34" charset="0"/>
                <a:cs typeface="Arial" panose="020B0604020202020204" pitchFamily="34" charset="0"/>
              </a:rPr>
              <a:t>Stereochemistry modifications (e.g. D- </a:t>
            </a:r>
            <a:r>
              <a:rPr lang="en-US" sz="1600" dirty="0" err="1" smtClean="0">
                <a:solidFill>
                  <a:schemeClr val="tx1">
                    <a:lumMod val="50000"/>
                    <a:lumOff val="50000"/>
                  </a:schemeClr>
                </a:solidFill>
                <a:latin typeface="Arial" panose="020B0604020202020204" pitchFamily="34" charset="0"/>
                <a:cs typeface="Arial" panose="020B0604020202020204" pitchFamily="34" charset="0"/>
              </a:rPr>
              <a:t>aminoacids</a:t>
            </a:r>
            <a:r>
              <a:rPr lang="en-US" sz="1600" dirty="0" smtClean="0">
                <a:solidFill>
                  <a:schemeClr val="tx1">
                    <a:lumMod val="50000"/>
                    <a:lumOff val="50000"/>
                  </a:schemeClr>
                </a:solidFill>
                <a:latin typeface="Arial" panose="020B0604020202020204" pitchFamily="34" charset="0"/>
                <a:cs typeface="Arial" panose="020B0604020202020204" pitchFamily="34" charset="0"/>
              </a:rPr>
              <a:t>)</a:t>
            </a:r>
          </a:p>
          <a:p>
            <a:pPr marL="625475" lvl="1" indent="-168275">
              <a:buSzPct val="70000"/>
              <a:buFont typeface="Courier New" panose="02070309020205020404" pitchFamily="49" charset="0"/>
              <a:buChar char="o"/>
            </a:pPr>
            <a:r>
              <a:rPr lang="en-US" sz="1600" dirty="0" smtClean="0">
                <a:solidFill>
                  <a:schemeClr val="tx1">
                    <a:lumMod val="50000"/>
                    <a:lumOff val="50000"/>
                  </a:schemeClr>
                </a:solidFill>
                <a:latin typeface="Arial" panose="020B0604020202020204" pitchFamily="34" charset="0"/>
                <a:cs typeface="Arial" panose="020B0604020202020204" pitchFamily="34" charset="0"/>
              </a:rPr>
              <a:t>Isotope variants</a:t>
            </a:r>
          </a:p>
          <a:p>
            <a:pPr marL="625475" lvl="1" indent="-168275">
              <a:buSzPct val="70000"/>
              <a:buFont typeface="Courier New" panose="02070309020205020404" pitchFamily="49" charset="0"/>
              <a:buChar char="o"/>
            </a:pPr>
            <a:r>
              <a:rPr lang="en-US" sz="1600" dirty="0" smtClean="0">
                <a:solidFill>
                  <a:schemeClr val="tx1">
                    <a:lumMod val="50000"/>
                    <a:lumOff val="50000"/>
                  </a:schemeClr>
                </a:solidFill>
                <a:latin typeface="Arial" panose="020B0604020202020204" pitchFamily="34" charset="0"/>
                <a:cs typeface="Arial" panose="020B0604020202020204" pitchFamily="34" charset="0"/>
              </a:rPr>
              <a:t>Modifications to protein backbone (</a:t>
            </a:r>
            <a:r>
              <a:rPr lang="en-US" sz="1600" dirty="0" err="1" smtClean="0">
                <a:solidFill>
                  <a:schemeClr val="tx1">
                    <a:lumMod val="50000"/>
                    <a:lumOff val="50000"/>
                  </a:schemeClr>
                </a:solidFill>
                <a:latin typeface="Arial" panose="020B0604020202020204" pitchFamily="34" charset="0"/>
                <a:cs typeface="Arial" panose="020B0604020202020204" pitchFamily="34" charset="0"/>
              </a:rPr>
              <a:t>eg</a:t>
            </a:r>
            <a:r>
              <a:rPr lang="en-US" sz="1600" dirty="0" smtClean="0">
                <a:solidFill>
                  <a:schemeClr val="tx1">
                    <a:lumMod val="50000"/>
                    <a:lumOff val="50000"/>
                  </a:schemeClr>
                </a:solidFill>
                <a:latin typeface="Arial" panose="020B0604020202020204" pitchFamily="34" charset="0"/>
                <a:cs typeface="Arial" panose="020B0604020202020204" pitchFamily="34" charset="0"/>
              </a:rPr>
              <a:t>. cleavage)</a:t>
            </a:r>
          </a:p>
          <a:p>
            <a:endParaRPr lang="en-US" sz="1600" dirty="0" smtClean="0">
              <a:solidFill>
                <a:schemeClr val="tx1">
                  <a:lumMod val="50000"/>
                  <a:lumOff val="50000"/>
                </a:schemeClr>
              </a:solidFill>
              <a:latin typeface="Arial" panose="020B0604020202020204" pitchFamily="34" charset="0"/>
              <a:cs typeface="Arial" panose="020B0604020202020204" pitchFamily="34" charset="0"/>
            </a:endParaRPr>
          </a:p>
          <a:p>
            <a:pPr marL="285750" indent="-168275">
              <a:buFont typeface="Arial" panose="020B0604020202020204" pitchFamily="34" charset="0"/>
              <a:buChar char="•"/>
            </a:pPr>
            <a:r>
              <a:rPr lang="en-US" sz="2000" dirty="0" smtClean="0">
                <a:solidFill>
                  <a:schemeClr val="tx1">
                    <a:lumMod val="50000"/>
                    <a:lumOff val="50000"/>
                  </a:schemeClr>
                </a:solidFill>
                <a:latin typeface="Arial" panose="020B0604020202020204" pitchFamily="34" charset="0"/>
                <a:cs typeface="Arial" panose="020B0604020202020204" pitchFamily="34" charset="0"/>
              </a:rPr>
              <a:t>Natural and man-made changes</a:t>
            </a:r>
          </a:p>
          <a:p>
            <a:pPr marL="625475" lvl="1" indent="-168275">
              <a:buSzPct val="70000"/>
              <a:buFont typeface="Courier New" panose="02070309020205020404" pitchFamily="49" charset="0"/>
              <a:buChar char="o"/>
            </a:pPr>
            <a:r>
              <a:rPr lang="en-US" sz="1600" dirty="0" smtClean="0">
                <a:solidFill>
                  <a:schemeClr val="tx1">
                    <a:lumMod val="50000"/>
                    <a:lumOff val="50000"/>
                  </a:schemeClr>
                </a:solidFill>
                <a:latin typeface="Arial" panose="020B0604020202020204" pitchFamily="34" charset="0"/>
                <a:cs typeface="Arial" panose="020B0604020202020204" pitchFamily="34" charset="0"/>
              </a:rPr>
              <a:t>Fluorescent labels</a:t>
            </a:r>
            <a:endParaRPr lang="en-US" sz="1600" dirty="0">
              <a:solidFill>
                <a:schemeClr val="tx1">
                  <a:lumMod val="50000"/>
                  <a:lumOff val="50000"/>
                </a:schemeClr>
              </a:solidFill>
              <a:latin typeface="Arial" panose="020B0604020202020204" pitchFamily="34" charset="0"/>
              <a:cs typeface="Arial" panose="020B0604020202020204" pitchFamily="34" charset="0"/>
            </a:endParaRPr>
          </a:p>
          <a:p>
            <a:pPr marL="625475" lvl="1" indent="-168275">
              <a:buSzPct val="70000"/>
              <a:buFont typeface="Courier New" panose="02070309020205020404" pitchFamily="49" charset="0"/>
              <a:buChar char="o"/>
            </a:pPr>
            <a:r>
              <a:rPr lang="en-US" sz="1600" dirty="0" smtClean="0">
                <a:solidFill>
                  <a:schemeClr val="tx1">
                    <a:lumMod val="50000"/>
                    <a:lumOff val="50000"/>
                  </a:schemeClr>
                </a:solidFill>
                <a:latin typeface="Arial" panose="020B0604020202020204" pitchFamily="34" charset="0"/>
                <a:cs typeface="Arial" panose="020B0604020202020204" pitchFamily="34" charset="0"/>
              </a:rPr>
              <a:t>Isotope tags</a:t>
            </a:r>
            <a:endParaRPr lang="en-US" sz="2000" dirty="0">
              <a:solidFill>
                <a:schemeClr val="tx1">
                  <a:lumMod val="50000"/>
                  <a:lumOff val="50000"/>
                </a:schemeClr>
              </a:solidFill>
              <a:latin typeface="Arial" panose="020B0604020202020204" pitchFamily="34" charset="0"/>
              <a:cs typeface="Arial" panose="020B0604020202020204" pitchFamily="34" charset="0"/>
            </a:endParaRPr>
          </a:p>
          <a:p>
            <a:pPr marL="625475" lvl="1" indent="-168275">
              <a:buSzPct val="70000"/>
              <a:buFont typeface="Courier New" panose="02070309020205020404" pitchFamily="49" charset="0"/>
              <a:buChar char="o"/>
            </a:pPr>
            <a:r>
              <a:rPr lang="en-US" sz="2000" dirty="0" smtClean="0">
                <a:solidFill>
                  <a:schemeClr val="tx1">
                    <a:lumMod val="50000"/>
                    <a:lumOff val="50000"/>
                  </a:schemeClr>
                </a:solidFill>
                <a:latin typeface="Arial" panose="020B0604020202020204" pitchFamily="34" charset="0"/>
                <a:cs typeface="Arial" panose="020B0604020202020204" pitchFamily="34" charset="0"/>
              </a:rPr>
              <a:t>...</a:t>
            </a:r>
          </a:p>
          <a:p>
            <a:pPr marL="117475"/>
            <a:endParaRPr lang="en-US" sz="20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23794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6429" y="2705725"/>
            <a:ext cx="8339142" cy="1446550"/>
          </a:xfrm>
          <a:prstGeom prst="rect">
            <a:avLst/>
          </a:prstGeom>
          <a:noFill/>
        </p:spPr>
        <p:txBody>
          <a:bodyPr wrap="none" rtlCol="0">
            <a:spAutoFit/>
          </a:bodyPr>
          <a:lstStyle/>
          <a:p>
            <a:pPr algn="ctr"/>
            <a:r>
              <a:rPr lang="en-US" sz="4800" dirty="0" smtClean="0">
                <a:solidFill>
                  <a:schemeClr val="accent1">
                    <a:lumMod val="75000"/>
                  </a:schemeClr>
                </a:solidFill>
                <a:latin typeface="Arial" panose="020B0604020202020204" pitchFamily="34" charset="0"/>
                <a:cs typeface="Arial" panose="020B0604020202020204" pitchFamily="34" charset="0"/>
              </a:rPr>
              <a:t>Interaction Database Records</a:t>
            </a:r>
            <a:endParaRPr lang="en-US" sz="4000" i="1" dirty="0" smtClean="0">
              <a:solidFill>
                <a:schemeClr val="accent1">
                  <a:lumMod val="75000"/>
                </a:schemeClr>
              </a:solidFill>
              <a:latin typeface="Arial" panose="020B0604020202020204" pitchFamily="34" charset="0"/>
              <a:cs typeface="Arial" panose="020B0604020202020204" pitchFamily="34" charset="0"/>
            </a:endParaRPr>
          </a:p>
          <a:p>
            <a:pPr algn="ctr"/>
            <a:r>
              <a:rPr lang="en-US" sz="4000" i="1" dirty="0" smtClean="0">
                <a:solidFill>
                  <a:schemeClr val="accent1">
                    <a:lumMod val="75000"/>
                  </a:schemeClr>
                </a:solidFill>
                <a:latin typeface="Arial" panose="020B0604020202020204" pitchFamily="34" charset="0"/>
                <a:cs typeface="Arial" panose="020B0604020202020204" pitchFamily="34" charset="0"/>
              </a:rPr>
              <a:t>Formats</a:t>
            </a:r>
            <a:endParaRPr lang="en-US" sz="4000" i="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75966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Record Formats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287609" y="653380"/>
            <a:ext cx="5597739" cy="523220"/>
          </a:xfrm>
          <a:prstGeom prst="rect">
            <a:avLst/>
          </a:prstGeom>
          <a:noFill/>
        </p:spPr>
        <p:txBody>
          <a:bodyPr wrap="square" rtlCol="0">
            <a:spAutoFit/>
          </a:bodyPr>
          <a:lstStyle/>
          <a:p>
            <a:pPr marL="117475"/>
            <a:r>
              <a:rPr lang="en-US" sz="2800" dirty="0">
                <a:solidFill>
                  <a:schemeClr val="accent1">
                    <a:lumMod val="75000"/>
                  </a:schemeClr>
                </a:solidFill>
                <a:latin typeface="Arial" panose="020B0604020202020204" pitchFamily="34" charset="0"/>
                <a:cs typeface="Arial" panose="020B0604020202020204" pitchFamily="34" charset="0"/>
              </a:rPr>
              <a:t>PSI-MI XML (MIF) </a:t>
            </a:r>
            <a:r>
              <a:rPr lang="en-US" sz="2800" dirty="0" smtClean="0">
                <a:solidFill>
                  <a:schemeClr val="accent1">
                    <a:lumMod val="75000"/>
                  </a:schemeClr>
                </a:solidFill>
                <a:latin typeface="Arial" panose="020B0604020202020204" pitchFamily="34" charset="0"/>
                <a:cs typeface="Arial" panose="020B0604020202020204" pitchFamily="34" charset="0"/>
              </a:rPr>
              <a:t>format</a:t>
            </a:r>
          </a:p>
        </p:txBody>
      </p:sp>
      <p:grpSp>
        <p:nvGrpSpPr>
          <p:cNvPr id="49" name="Group 48"/>
          <p:cNvGrpSpPr/>
          <p:nvPr/>
        </p:nvGrpSpPr>
        <p:grpSpPr>
          <a:xfrm>
            <a:off x="5730040" y="1109207"/>
            <a:ext cx="6115050" cy="5470052"/>
            <a:chOff x="5730040" y="683903"/>
            <a:chExt cx="6115050" cy="5470052"/>
          </a:xfrm>
        </p:grpSpPr>
        <p:sp>
          <p:nvSpPr>
            <p:cNvPr id="4" name="Rectangle 3"/>
            <p:cNvSpPr/>
            <p:nvPr/>
          </p:nvSpPr>
          <p:spPr>
            <a:xfrm>
              <a:off x="5730040" y="866848"/>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58640" y="1160522"/>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049776" y="967909"/>
              <a:ext cx="2099614" cy="338554"/>
            </a:xfrm>
            <a:prstGeom prst="rect">
              <a:avLst/>
            </a:prstGeom>
            <a:solidFill>
              <a:schemeClr val="bg1"/>
            </a:solidFill>
          </p:spPr>
          <p:txBody>
            <a:bodyPr wrap="none" rtlCol="0">
              <a:spAutoFit/>
            </a:bodyPr>
            <a:lstStyle/>
            <a:p>
              <a:r>
                <a:rPr lang="en-US" sz="1600" dirty="0" smtClean="0"/>
                <a:t>Interaction Experiment</a:t>
              </a:r>
              <a:endParaRPr lang="en-US" sz="1600" dirty="0"/>
            </a:p>
          </p:txBody>
        </p:sp>
        <p:sp>
          <p:nvSpPr>
            <p:cNvPr id="8" name="Rectangle 7"/>
            <p:cNvSpPr/>
            <p:nvPr/>
          </p:nvSpPr>
          <p:spPr>
            <a:xfrm>
              <a:off x="5958640" y="2176929"/>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568240" y="2855258"/>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6125736" y="1992263"/>
              <a:ext cx="1410322" cy="338554"/>
            </a:xfrm>
            <a:prstGeom prst="rect">
              <a:avLst/>
            </a:prstGeom>
            <a:solidFill>
              <a:schemeClr val="bg1"/>
            </a:solidFill>
          </p:spPr>
          <p:txBody>
            <a:bodyPr wrap="none" rtlCol="0">
              <a:spAutoFit/>
            </a:bodyPr>
            <a:lstStyle/>
            <a:p>
              <a:r>
                <a:rPr lang="en-US" sz="1600" dirty="0" smtClean="0"/>
                <a:t>Participant List</a:t>
              </a:r>
              <a:endParaRPr lang="en-US" sz="1600" dirty="0"/>
            </a:p>
          </p:txBody>
        </p:sp>
        <p:sp>
          <p:nvSpPr>
            <p:cNvPr id="11" name="Rectangle 10"/>
            <p:cNvSpPr/>
            <p:nvPr/>
          </p:nvSpPr>
          <p:spPr>
            <a:xfrm>
              <a:off x="6415840" y="2702858"/>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63440" y="2550458"/>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111040" y="2380129"/>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0992626" y="2325573"/>
              <a:ext cx="301686" cy="369332"/>
            </a:xfrm>
            <a:prstGeom prst="rect">
              <a:avLst/>
            </a:prstGeom>
            <a:noFill/>
          </p:spPr>
          <p:txBody>
            <a:bodyPr wrap="none" rtlCol="0">
              <a:spAutoFit/>
            </a:bodyPr>
            <a:lstStyle/>
            <a:p>
              <a:r>
                <a:rPr lang="en-US" dirty="0" smtClean="0"/>
                <a:t>2</a:t>
              </a:r>
              <a:endParaRPr lang="en-US" dirty="0"/>
            </a:p>
          </p:txBody>
        </p:sp>
        <p:sp>
          <p:nvSpPr>
            <p:cNvPr id="15" name="TextBox 14"/>
            <p:cNvSpPr txBox="1"/>
            <p:nvPr/>
          </p:nvSpPr>
          <p:spPr>
            <a:xfrm>
              <a:off x="10848195" y="2209153"/>
              <a:ext cx="288862" cy="338554"/>
            </a:xfrm>
            <a:prstGeom prst="rect">
              <a:avLst/>
            </a:prstGeom>
            <a:noFill/>
          </p:spPr>
          <p:txBody>
            <a:bodyPr wrap="none" rtlCol="0">
              <a:spAutoFit/>
            </a:bodyPr>
            <a:lstStyle/>
            <a:p>
              <a:r>
                <a:rPr lang="en-US" sz="1600" dirty="0" smtClean="0"/>
                <a:t>1</a:t>
              </a:r>
              <a:endParaRPr lang="en-US" sz="1600" dirty="0"/>
            </a:p>
          </p:txBody>
        </p:sp>
        <p:sp>
          <p:nvSpPr>
            <p:cNvPr id="16" name="TextBox 15"/>
            <p:cNvSpPr txBox="1"/>
            <p:nvPr/>
          </p:nvSpPr>
          <p:spPr>
            <a:xfrm>
              <a:off x="11294312" y="2660630"/>
              <a:ext cx="317716" cy="338554"/>
            </a:xfrm>
            <a:prstGeom prst="rect">
              <a:avLst/>
            </a:prstGeom>
            <a:noFill/>
          </p:spPr>
          <p:txBody>
            <a:bodyPr wrap="none" rtlCol="0">
              <a:spAutoFit/>
            </a:bodyPr>
            <a:lstStyle/>
            <a:p>
              <a:r>
                <a:rPr lang="en-US" sz="1600" dirty="0" smtClean="0"/>
                <a:t>N</a:t>
              </a:r>
              <a:endParaRPr lang="en-US" sz="1600" dirty="0"/>
            </a:p>
          </p:txBody>
        </p:sp>
        <p:sp>
          <p:nvSpPr>
            <p:cNvPr id="17" name="Rectangle 16"/>
            <p:cNvSpPr/>
            <p:nvPr/>
          </p:nvSpPr>
          <p:spPr>
            <a:xfrm>
              <a:off x="6163922" y="2450832"/>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8" name="TextBox 17"/>
            <p:cNvSpPr txBox="1"/>
            <p:nvPr/>
          </p:nvSpPr>
          <p:spPr>
            <a:xfrm>
              <a:off x="6115152" y="2450831"/>
              <a:ext cx="4701237" cy="1200329"/>
            </a:xfrm>
            <a:prstGeom prst="rect">
              <a:avLst/>
            </a:prstGeom>
            <a:noFill/>
          </p:spPr>
          <p:txBody>
            <a:bodyPr wrap="square" rtlCol="0">
              <a:spAutoFit/>
            </a:bodyPr>
            <a:lstStyle/>
            <a:p>
              <a:pPr>
                <a:tabLst>
                  <a:tab pos="1255713" algn="l"/>
                </a:tabLst>
              </a:pPr>
              <a:r>
                <a:rPr lang="en-US" sz="1200" dirty="0" smtClean="0">
                  <a:latin typeface="Arial Narrow" panose="020B0606020202030204" pitchFamily="34" charset="0"/>
                </a:rPr>
                <a:t>Molecule Type:   	Protein (MI:0326)</a:t>
              </a:r>
            </a:p>
            <a:p>
              <a:pPr>
                <a:tabLst>
                  <a:tab pos="1255713" algn="l"/>
                </a:tabLst>
              </a:pPr>
              <a:r>
                <a:rPr lang="en-US" sz="1200" dirty="0" smtClean="0">
                  <a:latin typeface="Arial Narrow" panose="020B0606020202030204" pitchFamily="34" charset="0"/>
                </a:rPr>
                <a:t>Molecule Name: 	Cellular  tumor antigen p53</a:t>
              </a:r>
            </a:p>
            <a:p>
              <a:pPr>
                <a:tabLst>
                  <a:tab pos="1255713" algn="l"/>
                </a:tabLst>
              </a:pPr>
              <a:r>
                <a:rPr lang="en-US" sz="1200" dirty="0" smtClean="0">
                  <a:latin typeface="Arial Narrow" panose="020B0606020202030204" pitchFamily="34" charset="0"/>
                </a:rPr>
                <a:t>Molecule Symbol:	p53</a:t>
              </a:r>
            </a:p>
            <a:p>
              <a:pPr>
                <a:tabLst>
                  <a:tab pos="1255713" algn="l"/>
                </a:tabLst>
              </a:pPr>
              <a:r>
                <a:rPr lang="en-US" sz="1200" dirty="0" smtClean="0">
                  <a:latin typeface="Arial Narrow" panose="020B0606020202030204" pitchFamily="34" charset="0"/>
                </a:rPr>
                <a:t>Species of Origin:	Human (Taxid:9606)</a:t>
              </a:r>
            </a:p>
            <a:p>
              <a:pPr>
                <a:tabLst>
                  <a:tab pos="1255713" algn="l"/>
                </a:tabLst>
              </a:pPr>
              <a:r>
                <a:rPr lang="en-US" sz="1200" dirty="0" smtClean="0">
                  <a:latin typeface="Arial Narrow" panose="020B0606020202030204" pitchFamily="34" charset="0"/>
                </a:rPr>
                <a:t>Cross-reference(s):	P04637-1 (</a:t>
              </a:r>
              <a:r>
                <a:rPr lang="en-US" sz="1200" dirty="0" err="1" smtClean="0">
                  <a:latin typeface="Arial Narrow" panose="020B0606020202030204" pitchFamily="34" charset="0"/>
                </a:rPr>
                <a:t>UniProtKB</a:t>
              </a:r>
              <a:r>
                <a:rPr lang="en-US" sz="1200" dirty="0" smtClean="0">
                  <a:latin typeface="Arial Narrow" panose="020B0606020202030204" pitchFamily="34" charset="0"/>
                </a:rPr>
                <a:t>),  NP_00537, (RefSeq), …</a:t>
              </a:r>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19" name="Rectangle 18"/>
            <p:cNvSpPr/>
            <p:nvPr/>
          </p:nvSpPr>
          <p:spPr>
            <a:xfrm>
              <a:off x="6163922" y="3481807"/>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60000"/>
                      <a:lumOff val="40000"/>
                    </a:schemeClr>
                  </a:solidFill>
                </a:rPr>
                <a:t>    </a:t>
              </a:r>
              <a:endParaRPr lang="en-US" dirty="0">
                <a:solidFill>
                  <a:schemeClr val="tx2">
                    <a:lumMod val="60000"/>
                    <a:lumOff val="40000"/>
                  </a:schemeClr>
                </a:solidFill>
              </a:endParaRPr>
            </a:p>
          </p:txBody>
        </p:sp>
        <p:sp>
          <p:nvSpPr>
            <p:cNvPr id="20" name="TextBox 19"/>
            <p:cNvSpPr txBox="1"/>
            <p:nvPr/>
          </p:nvSpPr>
          <p:spPr>
            <a:xfrm>
              <a:off x="6110669" y="3491200"/>
              <a:ext cx="4737525" cy="1015663"/>
            </a:xfrm>
            <a:prstGeom prst="rect">
              <a:avLst/>
            </a:prstGeom>
            <a:noFill/>
          </p:spPr>
          <p:txBody>
            <a:bodyPr wrap="square" rtlCol="0">
              <a:spAutoFit/>
            </a:bodyPr>
            <a:lstStyle/>
            <a:p>
              <a:pPr>
                <a:tabLst>
                  <a:tab pos="1717675" algn="l"/>
                </a:tabLst>
              </a:pPr>
              <a:r>
                <a:rPr lang="en-US" sz="1200" dirty="0" smtClean="0">
                  <a:latin typeface="Arial Narrow" panose="020B0606020202030204" pitchFamily="34" charset="0"/>
                </a:rPr>
                <a:t>Experimental Role: 	Bait (MI:0496)</a:t>
              </a:r>
            </a:p>
            <a:p>
              <a:pPr>
                <a:tabLst>
                  <a:tab pos="1717675" algn="l"/>
                </a:tabLst>
              </a:pPr>
              <a:r>
                <a:rPr lang="en-US" sz="1200" dirty="0" smtClean="0">
                  <a:latin typeface="Arial Narrow" panose="020B0606020202030204" pitchFamily="34" charset="0"/>
                </a:rPr>
                <a:t>Experimental Source: 	E.coli K12 (</a:t>
              </a:r>
              <a:r>
                <a:rPr lang="en-US" sz="1200" dirty="0" err="1" smtClean="0">
                  <a:latin typeface="Arial Narrow" panose="020B0606020202030204" pitchFamily="34" charset="0"/>
                </a:rPr>
                <a:t>Taxid</a:t>
              </a:r>
              <a:r>
                <a:rPr lang="en-US" sz="1200" dirty="0" smtClean="0">
                  <a:latin typeface="Arial Narrow" panose="020B0606020202030204" pitchFamily="34" charset="0"/>
                </a:rPr>
                <a:t>: 83333)</a:t>
              </a:r>
            </a:p>
            <a:p>
              <a:pPr>
                <a:tabLst>
                  <a:tab pos="1717675" algn="l"/>
                </a:tabLst>
              </a:pPr>
              <a:r>
                <a:rPr lang="en-US" sz="1200" dirty="0" smtClean="0">
                  <a:latin typeface="Arial Narrow" panose="020B0606020202030204" pitchFamily="34" charset="0"/>
                </a:rPr>
                <a:t>Identification method(s):  	Predetermined (MI:0396)</a:t>
              </a:r>
            </a:p>
            <a:p>
              <a:r>
                <a:rPr lang="en-US" sz="1200" dirty="0" smtClean="0">
                  <a:latin typeface="Arial Narrow" panose="020B0606020202030204" pitchFamily="34" charset="0"/>
                </a:rPr>
                <a:t>Features: </a:t>
              </a:r>
            </a:p>
            <a:p>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21" name="TextBox 20"/>
            <p:cNvSpPr txBox="1"/>
            <p:nvPr/>
          </p:nvSpPr>
          <p:spPr>
            <a:xfrm>
              <a:off x="11163636" y="2449463"/>
              <a:ext cx="338554" cy="338554"/>
            </a:xfrm>
            <a:prstGeom prst="rect">
              <a:avLst/>
            </a:prstGeom>
            <a:noFill/>
          </p:spPr>
          <p:txBody>
            <a:bodyPr wrap="none" rtlCol="0">
              <a:spAutoFit/>
            </a:bodyPr>
            <a:lstStyle/>
            <a:p>
              <a:r>
                <a:rPr lang="en-US" sz="1600" dirty="0" smtClean="0"/>
                <a:t>…</a:t>
              </a:r>
              <a:endParaRPr lang="en-US" sz="1600" dirty="0"/>
            </a:p>
          </p:txBody>
        </p:sp>
        <p:sp>
          <p:nvSpPr>
            <p:cNvPr id="22" name="Rectangle 21"/>
            <p:cNvSpPr/>
            <p:nvPr/>
          </p:nvSpPr>
          <p:spPr>
            <a:xfrm>
              <a:off x="6017096" y="1289234"/>
              <a:ext cx="5506959" cy="584767"/>
            </a:xfrm>
            <a:prstGeom prst="rect">
              <a:avLst/>
            </a:prstGeom>
            <a:solidFill>
              <a:schemeClr val="accent6">
                <a:lumMod val="60000"/>
                <a:lumOff val="40000"/>
                <a:alpha val="3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3" name="TextBox 22"/>
            <p:cNvSpPr txBox="1"/>
            <p:nvPr/>
          </p:nvSpPr>
          <p:spPr>
            <a:xfrm>
              <a:off x="6015790" y="1253599"/>
              <a:ext cx="3621504" cy="830997"/>
            </a:xfrm>
            <a:prstGeom prst="rect">
              <a:avLst/>
            </a:prstGeom>
            <a:noFill/>
          </p:spPr>
          <p:txBody>
            <a:bodyPr wrap="none" rtlCol="0">
              <a:spAutoFit/>
            </a:bodyPr>
            <a:lstStyle/>
            <a:p>
              <a:pPr>
                <a:tabLst>
                  <a:tab pos="2289175" algn="l"/>
                </a:tabLst>
              </a:pPr>
              <a:r>
                <a:rPr lang="en-US" sz="1200" dirty="0" smtClean="0">
                  <a:solidFill>
                    <a:schemeClr val="accent6">
                      <a:lumMod val="75000"/>
                    </a:schemeClr>
                  </a:solidFill>
                  <a:latin typeface="Arial Narrow" panose="020B0606020202030204" pitchFamily="34" charset="0"/>
                </a:rPr>
                <a:t>Interaction Detection Method:	Pull down (MI:0096)</a:t>
              </a:r>
            </a:p>
            <a:p>
              <a:pPr>
                <a:tabLst>
                  <a:tab pos="2289175" algn="l"/>
                </a:tabLst>
              </a:pPr>
              <a:r>
                <a:rPr lang="en-US" sz="1200" dirty="0" smtClean="0">
                  <a:solidFill>
                    <a:schemeClr val="accent6">
                      <a:lumMod val="75000"/>
                    </a:schemeClr>
                  </a:solidFill>
                  <a:latin typeface="Arial Narrow" panose="020B0606020202030204" pitchFamily="34" charset="0"/>
                </a:rPr>
                <a:t>Experiment Host/Cell Line:  	in vitro</a:t>
              </a:r>
            </a:p>
            <a:p>
              <a:pPr>
                <a:tabLst>
                  <a:tab pos="2289175" algn="l"/>
                </a:tabLst>
              </a:pPr>
              <a:r>
                <a:rPr lang="en-US" sz="1200" dirty="0" smtClean="0">
                  <a:solidFill>
                    <a:schemeClr val="accent6">
                      <a:lumMod val="75000"/>
                    </a:schemeClr>
                  </a:solidFill>
                  <a:latin typeface="Arial Narrow" panose="020B0606020202030204" pitchFamily="34" charset="0"/>
                </a:rPr>
                <a:t>Interaction Type:	Direct (MI:0407)</a:t>
              </a:r>
            </a:p>
            <a:p>
              <a:endParaRPr lang="en-US" sz="1200" dirty="0">
                <a:solidFill>
                  <a:schemeClr val="accent6">
                    <a:lumMod val="75000"/>
                  </a:schemeClr>
                </a:solidFill>
                <a:latin typeface="Arial Narrow" panose="020B0606020202030204" pitchFamily="34" charset="0"/>
              </a:endParaRPr>
            </a:p>
          </p:txBody>
        </p:sp>
        <p:sp>
          <p:nvSpPr>
            <p:cNvPr id="24" name="TextBox 23"/>
            <p:cNvSpPr txBox="1"/>
            <p:nvPr/>
          </p:nvSpPr>
          <p:spPr>
            <a:xfrm>
              <a:off x="10376585" y="4252664"/>
              <a:ext cx="250390" cy="246221"/>
            </a:xfrm>
            <a:prstGeom prst="rect">
              <a:avLst/>
            </a:prstGeom>
            <a:noFill/>
          </p:spPr>
          <p:txBody>
            <a:bodyPr wrap="none" rtlCol="0">
              <a:spAutoFit/>
            </a:bodyPr>
            <a:lstStyle/>
            <a:p>
              <a:r>
                <a:rPr lang="en-US" sz="1000" dirty="0" smtClean="0"/>
                <a:t>2</a:t>
              </a:r>
              <a:endParaRPr lang="en-US" sz="1000" dirty="0"/>
            </a:p>
          </p:txBody>
        </p:sp>
        <p:sp>
          <p:nvSpPr>
            <p:cNvPr id="25" name="TextBox 24"/>
            <p:cNvSpPr txBox="1"/>
            <p:nvPr/>
          </p:nvSpPr>
          <p:spPr>
            <a:xfrm>
              <a:off x="10269368" y="4152415"/>
              <a:ext cx="250390" cy="246221"/>
            </a:xfrm>
            <a:prstGeom prst="rect">
              <a:avLst/>
            </a:prstGeom>
            <a:noFill/>
          </p:spPr>
          <p:txBody>
            <a:bodyPr wrap="none" rtlCol="0">
              <a:spAutoFit/>
            </a:bodyPr>
            <a:lstStyle/>
            <a:p>
              <a:r>
                <a:rPr lang="en-US" sz="1000" dirty="0" smtClean="0"/>
                <a:t>1</a:t>
              </a:r>
              <a:endParaRPr lang="en-US" sz="1000" dirty="0"/>
            </a:p>
          </p:txBody>
        </p:sp>
        <p:sp>
          <p:nvSpPr>
            <p:cNvPr id="26" name="TextBox 25"/>
            <p:cNvSpPr txBox="1"/>
            <p:nvPr/>
          </p:nvSpPr>
          <p:spPr>
            <a:xfrm>
              <a:off x="10534731" y="4464783"/>
              <a:ext cx="293670" cy="246221"/>
            </a:xfrm>
            <a:prstGeom prst="rect">
              <a:avLst/>
            </a:prstGeom>
            <a:noFill/>
          </p:spPr>
          <p:txBody>
            <a:bodyPr wrap="none" rtlCol="0">
              <a:spAutoFit/>
            </a:bodyPr>
            <a:lstStyle/>
            <a:p>
              <a:r>
                <a:rPr lang="en-US" sz="1000" dirty="0"/>
                <a:t>M</a:t>
              </a:r>
            </a:p>
          </p:txBody>
        </p:sp>
        <p:sp>
          <p:nvSpPr>
            <p:cNvPr id="27" name="TextBox 26"/>
            <p:cNvSpPr txBox="1"/>
            <p:nvPr/>
          </p:nvSpPr>
          <p:spPr>
            <a:xfrm>
              <a:off x="10467851" y="4305671"/>
              <a:ext cx="272832" cy="246221"/>
            </a:xfrm>
            <a:prstGeom prst="rect">
              <a:avLst/>
            </a:prstGeom>
            <a:noFill/>
          </p:spPr>
          <p:txBody>
            <a:bodyPr wrap="none" rtlCol="0">
              <a:spAutoFit/>
            </a:bodyPr>
            <a:lstStyle/>
            <a:p>
              <a:r>
                <a:rPr lang="en-US" sz="1000" dirty="0" smtClean="0"/>
                <a:t>…</a:t>
              </a:r>
              <a:endParaRPr lang="en-US" sz="1000" dirty="0"/>
            </a:p>
          </p:txBody>
        </p:sp>
        <p:sp>
          <p:nvSpPr>
            <p:cNvPr id="28" name="Rectangle 27"/>
            <p:cNvSpPr/>
            <p:nvPr/>
          </p:nvSpPr>
          <p:spPr>
            <a:xfrm>
              <a:off x="6486179" y="4572073"/>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415840" y="4506863"/>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339640" y="4430663"/>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63441" y="4354463"/>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6244389" y="4317732"/>
              <a:ext cx="4114801" cy="646331"/>
            </a:xfrm>
            <a:prstGeom prst="rect">
              <a:avLst/>
            </a:prstGeom>
            <a:noFill/>
          </p:spPr>
          <p:txBody>
            <a:bodyPr wrap="square" rtlCol="0">
              <a:spAutoFit/>
            </a:bodyPr>
            <a:lstStyle/>
            <a:p>
              <a:pPr>
                <a:tabLst>
                  <a:tab pos="1487488" algn="l"/>
                </a:tabLst>
              </a:pPr>
              <a:r>
                <a:rPr lang="en-US" sz="1200" dirty="0" smtClean="0">
                  <a:latin typeface="Arial Narrow" panose="020B0606020202030204" pitchFamily="34" charset="0"/>
                </a:rPr>
                <a:t>Feature Type: 	Sufficient  binding region (MI:0442)</a:t>
              </a:r>
            </a:p>
            <a:p>
              <a:pPr>
                <a:tabLst>
                  <a:tab pos="1487488" algn="l"/>
                </a:tabLst>
              </a:pPr>
              <a:r>
                <a:rPr lang="en-US" sz="1200" dirty="0" smtClean="0">
                  <a:latin typeface="Arial Narrow" panose="020B0606020202030204" pitchFamily="34" charset="0"/>
                </a:rPr>
                <a:t>Feature Range: 	1-73</a:t>
              </a:r>
            </a:p>
            <a:p>
              <a:pPr>
                <a:tabLst>
                  <a:tab pos="1487488" algn="l"/>
                </a:tabLst>
              </a:pPr>
              <a:r>
                <a:rPr lang="en-US" sz="1200" dirty="0" smtClean="0">
                  <a:latin typeface="Arial Narrow" panose="020B0606020202030204" pitchFamily="34" charset="0"/>
                </a:rPr>
                <a:t>Identification Method: 	Deletion analysis (MI:0033)    </a:t>
              </a:r>
              <a:endParaRPr lang="en-US" sz="1200" dirty="0">
                <a:latin typeface="Arial Narrow" panose="020B0606020202030204" pitchFamily="34" charset="0"/>
              </a:endParaRPr>
            </a:p>
          </p:txBody>
        </p:sp>
        <p:sp>
          <p:nvSpPr>
            <p:cNvPr id="5" name="TextBox 4"/>
            <p:cNvSpPr txBox="1"/>
            <p:nvPr/>
          </p:nvSpPr>
          <p:spPr>
            <a:xfrm>
              <a:off x="5793386" y="683903"/>
              <a:ext cx="1774397" cy="338554"/>
            </a:xfrm>
            <a:prstGeom prst="rect">
              <a:avLst/>
            </a:prstGeom>
            <a:solidFill>
              <a:schemeClr val="bg1"/>
            </a:solidFill>
          </p:spPr>
          <p:txBody>
            <a:bodyPr wrap="none" rtlCol="0">
              <a:spAutoFit/>
            </a:bodyPr>
            <a:lstStyle/>
            <a:p>
              <a:r>
                <a:rPr lang="en-US" sz="1600" dirty="0" smtClean="0"/>
                <a:t>Interaction Record</a:t>
              </a:r>
              <a:endParaRPr lang="en-US" sz="1600" dirty="0"/>
            </a:p>
          </p:txBody>
        </p:sp>
      </p:gr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323" y="1341589"/>
            <a:ext cx="3092678" cy="502629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36" name="Rectangle 35"/>
          <p:cNvSpPr/>
          <p:nvPr/>
        </p:nvSpPr>
        <p:spPr>
          <a:xfrm>
            <a:off x="888265" y="1647825"/>
            <a:ext cx="2952750" cy="4305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040664" y="2533650"/>
            <a:ext cx="2743201" cy="21336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193064" y="4162424"/>
            <a:ext cx="2524125" cy="295275"/>
          </a:xfrm>
          <a:prstGeom prst="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flipH="1">
            <a:off x="2878991" y="2988608"/>
            <a:ext cx="274320" cy="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2259866" y="1493183"/>
            <a:ext cx="274320" cy="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2888516" y="2283758"/>
            <a:ext cx="274320"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459891" y="1397933"/>
            <a:ext cx="274320"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4245050" y="3778283"/>
            <a:ext cx="1260485" cy="0"/>
          </a:xfrm>
          <a:prstGeom prst="straightConnector1">
            <a:avLst/>
          </a:prstGeom>
          <a:ln w="7620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076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33716" y="635514"/>
            <a:ext cx="10124569" cy="5586973"/>
            <a:chOff x="955388" y="532774"/>
            <a:chExt cx="10124569" cy="5586973"/>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88" y="532774"/>
              <a:ext cx="5851428" cy="497142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8529" y="1148318"/>
              <a:ext cx="5851428" cy="497142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grpSp>
      <p:sp>
        <p:nvSpPr>
          <p:cNvPr id="5" name="TextBox 4"/>
          <p:cNvSpPr txBox="1"/>
          <p:nvPr/>
        </p:nvSpPr>
        <p:spPr>
          <a:xfrm>
            <a:off x="8203799" y="248550"/>
            <a:ext cx="390363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MIF/MI Definitions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03165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Record Formats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287609" y="653380"/>
            <a:ext cx="5597739" cy="400110"/>
          </a:xfrm>
          <a:prstGeom prst="rect">
            <a:avLst/>
          </a:prstGeom>
          <a:noFill/>
        </p:spPr>
        <p:txBody>
          <a:bodyPr wrap="square" rtlCol="0">
            <a:spAutoFit/>
          </a:bodyPr>
          <a:lstStyle/>
          <a:p>
            <a:pPr marL="117475"/>
            <a:r>
              <a:rPr lang="en-US" sz="2000" dirty="0">
                <a:solidFill>
                  <a:schemeClr val="accent1">
                    <a:lumMod val="75000"/>
                  </a:schemeClr>
                </a:solidFill>
                <a:latin typeface="Arial" panose="020B0604020202020204" pitchFamily="34" charset="0"/>
                <a:cs typeface="Arial" panose="020B0604020202020204" pitchFamily="34" charset="0"/>
              </a:rPr>
              <a:t>PSI-MI XML (MIF) </a:t>
            </a:r>
            <a:r>
              <a:rPr lang="en-US" sz="2000" dirty="0" smtClean="0">
                <a:solidFill>
                  <a:schemeClr val="accent1">
                    <a:lumMod val="75000"/>
                  </a:schemeClr>
                </a:solidFill>
                <a:latin typeface="Arial" panose="020B0604020202020204" pitchFamily="34" charset="0"/>
                <a:cs typeface="Arial" panose="020B0604020202020204" pitchFamily="34" charset="0"/>
              </a:rPr>
              <a:t>format</a:t>
            </a:r>
          </a:p>
        </p:txBody>
      </p:sp>
      <p:sp>
        <p:nvSpPr>
          <p:cNvPr id="33" name="TextBox 32"/>
          <p:cNvSpPr txBox="1"/>
          <p:nvPr/>
        </p:nvSpPr>
        <p:spPr>
          <a:xfrm>
            <a:off x="2819887" y="1076947"/>
            <a:ext cx="1518364" cy="646331"/>
          </a:xfrm>
          <a:prstGeom prst="rect">
            <a:avLst/>
          </a:prstGeom>
          <a:noFill/>
        </p:spPr>
        <p:txBody>
          <a:bodyPr wrap="none" rtlCol="0">
            <a:spAutoFit/>
          </a:bodyPr>
          <a:lstStyle/>
          <a:p>
            <a:r>
              <a:rPr lang="en-US" sz="3600" b="1" dirty="0" smtClean="0">
                <a:solidFill>
                  <a:srgbClr val="00B050"/>
                </a:solidFill>
              </a:rPr>
              <a:t>Good </a:t>
            </a:r>
            <a:endParaRPr lang="en-US" sz="3600" b="1" dirty="0">
              <a:solidFill>
                <a:srgbClr val="00B050"/>
              </a:solidFill>
            </a:endParaRPr>
          </a:p>
        </p:txBody>
      </p:sp>
      <p:sp>
        <p:nvSpPr>
          <p:cNvPr id="47" name="TextBox 46"/>
          <p:cNvSpPr txBox="1"/>
          <p:nvPr/>
        </p:nvSpPr>
        <p:spPr>
          <a:xfrm>
            <a:off x="8550328" y="1138502"/>
            <a:ext cx="1056700" cy="646331"/>
          </a:xfrm>
          <a:prstGeom prst="rect">
            <a:avLst/>
          </a:prstGeom>
          <a:noFill/>
        </p:spPr>
        <p:txBody>
          <a:bodyPr wrap="none" rtlCol="0">
            <a:spAutoFit/>
          </a:bodyPr>
          <a:lstStyle/>
          <a:p>
            <a:r>
              <a:rPr lang="en-US" sz="3600" b="1" dirty="0" smtClean="0">
                <a:solidFill>
                  <a:srgbClr val="FF0000"/>
                </a:solidFill>
              </a:rPr>
              <a:t>Bad</a:t>
            </a:r>
            <a:endParaRPr lang="en-US" sz="3600" b="1" dirty="0">
              <a:solidFill>
                <a:srgbClr val="FF0000"/>
              </a:solidFill>
            </a:endParaRPr>
          </a:p>
        </p:txBody>
      </p:sp>
      <p:sp>
        <p:nvSpPr>
          <p:cNvPr id="34" name="TextBox 33"/>
          <p:cNvSpPr txBox="1"/>
          <p:nvPr/>
        </p:nvSpPr>
        <p:spPr>
          <a:xfrm>
            <a:off x="774276" y="1803988"/>
            <a:ext cx="5135526" cy="4785926"/>
          </a:xfrm>
          <a:prstGeom prst="rect">
            <a:avLst/>
          </a:prstGeom>
          <a:noFill/>
        </p:spPr>
        <p:txBody>
          <a:bodyPr wrap="square" rtlCol="0">
            <a:spAutoFit/>
          </a:bodyPr>
          <a:lstStyle/>
          <a:p>
            <a:pPr marL="182880" indent="-182880">
              <a:buFont typeface="Arial" panose="020B0604020202020204" pitchFamily="34" charset="0"/>
              <a:buChar char="•"/>
            </a:pPr>
            <a:r>
              <a:rPr lang="en-US" sz="2000" dirty="0" smtClean="0">
                <a:solidFill>
                  <a:schemeClr val="tx1">
                    <a:lumMod val="50000"/>
                    <a:lumOff val="50000"/>
                  </a:schemeClr>
                </a:solidFill>
              </a:rPr>
              <a:t>Stable</a:t>
            </a:r>
            <a:endParaRPr lang="en-US" sz="1600" dirty="0" smtClean="0">
              <a:solidFill>
                <a:schemeClr val="tx1">
                  <a:lumMod val="50000"/>
                  <a:lumOff val="50000"/>
                </a:schemeClr>
              </a:solidFill>
            </a:endParaRPr>
          </a:p>
          <a:p>
            <a:pPr marL="548640" indent="-182880">
              <a:buFont typeface="Courier New" panose="02070309020205020404" pitchFamily="49" charset="0"/>
              <a:buChar char="o"/>
            </a:pPr>
            <a:r>
              <a:rPr lang="en-US" sz="1600" dirty="0" smtClean="0">
                <a:solidFill>
                  <a:schemeClr val="tx1">
                    <a:lumMod val="50000"/>
                    <a:lumOff val="50000"/>
                  </a:schemeClr>
                </a:solidFill>
              </a:rPr>
              <a:t>MIF 2.5 (2007)</a:t>
            </a:r>
          </a:p>
          <a:p>
            <a:pPr marL="548640" indent="-182880">
              <a:buFont typeface="Courier New" panose="02070309020205020404" pitchFamily="49" charset="0"/>
              <a:buChar char="o"/>
            </a:pPr>
            <a:r>
              <a:rPr lang="en-US" sz="1600" dirty="0" smtClean="0">
                <a:solidFill>
                  <a:schemeClr val="tx1">
                    <a:lumMod val="50000"/>
                    <a:lumOff val="50000"/>
                  </a:schemeClr>
                </a:solidFill>
              </a:rPr>
              <a:t>MIF 3.0 (2018; mostly backward-compatible)</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Database-neutral</a:t>
            </a:r>
          </a:p>
          <a:p>
            <a:pPr marL="548640" indent="-182880">
              <a:buFont typeface="Courier New" panose="02070309020205020404" pitchFamily="49" charset="0"/>
              <a:buChar char="o"/>
            </a:pPr>
            <a:r>
              <a:rPr lang="en-US" sz="1600" dirty="0" smtClean="0">
                <a:solidFill>
                  <a:schemeClr val="tx1">
                    <a:lumMod val="50000"/>
                    <a:lumOff val="50000"/>
                  </a:schemeClr>
                </a:solidFill>
              </a:rPr>
              <a:t>Developed by HUPO-PSI </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Widely used by data providers</a:t>
            </a:r>
            <a:endParaRPr lang="en-US" sz="1600" dirty="0" smtClean="0">
              <a:solidFill>
                <a:schemeClr val="tx1">
                  <a:lumMod val="50000"/>
                  <a:lumOff val="50000"/>
                </a:schemeClr>
              </a:solidFill>
            </a:endParaRPr>
          </a:p>
          <a:p>
            <a:pPr marL="548640" indent="-182880">
              <a:buFont typeface="Courier New" panose="02070309020205020404" pitchFamily="49" charset="0"/>
              <a:buChar char="o"/>
            </a:pPr>
            <a:r>
              <a:rPr lang="en-US" sz="1600" dirty="0" smtClean="0">
                <a:solidFill>
                  <a:schemeClr val="tx1">
                    <a:lumMod val="50000"/>
                    <a:lumOff val="50000"/>
                  </a:schemeClr>
                </a:solidFill>
              </a:rPr>
              <a:t>IMEx Consortium (DIP, IntAct, MINT,...) – native</a:t>
            </a:r>
          </a:p>
          <a:p>
            <a:pPr marL="548640" indent="-182880">
              <a:buFont typeface="Courier New" panose="02070309020205020404" pitchFamily="49" charset="0"/>
              <a:buChar char="o"/>
            </a:pPr>
            <a:r>
              <a:rPr lang="en-US" sz="1600" dirty="0" smtClean="0">
                <a:solidFill>
                  <a:schemeClr val="tx1">
                    <a:lumMod val="50000"/>
                    <a:lumOff val="50000"/>
                  </a:schemeClr>
                </a:solidFill>
              </a:rPr>
              <a:t>BioGRID  – export</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Expressive enough to describe most of the interaction experiments</a:t>
            </a:r>
          </a:p>
          <a:p>
            <a:pPr marL="548640" indent="-182880">
              <a:buFont typeface="Courier New" panose="02070309020205020404" pitchFamily="49" charset="0"/>
              <a:buChar char="o"/>
            </a:pPr>
            <a:r>
              <a:rPr lang="en-US" sz="1600" dirty="0">
                <a:solidFill>
                  <a:schemeClr val="tx1">
                    <a:lumMod val="50000"/>
                    <a:lumOff val="50000"/>
                  </a:schemeClr>
                </a:solidFill>
              </a:rPr>
              <a:t>M</a:t>
            </a:r>
            <a:r>
              <a:rPr lang="en-US" sz="1600" dirty="0" smtClean="0">
                <a:solidFill>
                  <a:schemeClr val="tx1">
                    <a:lumMod val="50000"/>
                    <a:lumOff val="50000"/>
                  </a:schemeClr>
                </a:solidFill>
              </a:rPr>
              <a:t>ulti-protein interactions</a:t>
            </a:r>
          </a:p>
          <a:p>
            <a:pPr marL="548640" indent="-182880">
              <a:buFont typeface="Courier New" panose="02070309020205020404" pitchFamily="49" charset="0"/>
              <a:buChar char="o"/>
            </a:pPr>
            <a:r>
              <a:rPr lang="en-US" sz="1600" dirty="0">
                <a:solidFill>
                  <a:schemeClr val="tx1">
                    <a:lumMod val="50000"/>
                    <a:lumOff val="50000"/>
                  </a:schemeClr>
                </a:solidFill>
              </a:rPr>
              <a:t>P</a:t>
            </a:r>
            <a:r>
              <a:rPr lang="en-US" sz="1600" dirty="0" smtClean="0">
                <a:solidFill>
                  <a:schemeClr val="tx1">
                    <a:lumMod val="50000"/>
                    <a:lumOff val="50000"/>
                  </a:schemeClr>
                </a:solidFill>
              </a:rPr>
              <a:t>rotein features (PTMs, mutations, ...)</a:t>
            </a:r>
          </a:p>
          <a:p>
            <a:pPr marL="548640" indent="-182880">
              <a:buFont typeface="Courier New" panose="02070309020205020404" pitchFamily="49" charset="0"/>
              <a:buChar char="o"/>
            </a:pPr>
            <a:r>
              <a:rPr lang="en-US" sz="1600" dirty="0">
                <a:solidFill>
                  <a:schemeClr val="tx1">
                    <a:lumMod val="50000"/>
                    <a:lumOff val="50000"/>
                  </a:schemeClr>
                </a:solidFill>
              </a:rPr>
              <a:t>M</a:t>
            </a:r>
            <a:r>
              <a:rPr lang="en-US" sz="1600" dirty="0" smtClean="0">
                <a:solidFill>
                  <a:schemeClr val="tx1">
                    <a:lumMod val="50000"/>
                    <a:lumOff val="50000"/>
                  </a:schemeClr>
                </a:solidFill>
              </a:rPr>
              <a:t>ultiple experimental methods/protein</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Not limited to proteins</a:t>
            </a:r>
          </a:p>
          <a:p>
            <a:pPr marL="548640" indent="-182880">
              <a:buFont typeface="Courier New" panose="02070309020205020404" pitchFamily="49" charset="0"/>
              <a:buChar char="o"/>
            </a:pPr>
            <a:r>
              <a:rPr lang="en-US" sz="1600" dirty="0" smtClean="0">
                <a:solidFill>
                  <a:schemeClr val="tx1">
                    <a:lumMod val="50000"/>
                    <a:lumOff val="50000"/>
                  </a:schemeClr>
                </a:solidFill>
              </a:rPr>
              <a:t>Nucleic Acids</a:t>
            </a:r>
          </a:p>
          <a:p>
            <a:pPr marL="548640" indent="-182880">
              <a:buFont typeface="Courier New" panose="02070309020205020404" pitchFamily="49" charset="0"/>
              <a:buChar char="o"/>
            </a:pPr>
            <a:r>
              <a:rPr lang="en-US" sz="1600" dirty="0" smtClean="0">
                <a:solidFill>
                  <a:schemeClr val="tx1">
                    <a:lumMod val="50000"/>
                    <a:lumOff val="50000"/>
                  </a:schemeClr>
                </a:solidFill>
              </a:rPr>
              <a:t>Small Molecules</a:t>
            </a:r>
            <a:endParaRPr lang="en-US" sz="2000" dirty="0" smtClean="0">
              <a:solidFill>
                <a:schemeClr val="tx1">
                  <a:lumMod val="50000"/>
                  <a:lumOff val="50000"/>
                </a:schemeClr>
              </a:solidFill>
            </a:endParaRPr>
          </a:p>
        </p:txBody>
      </p:sp>
      <p:sp>
        <p:nvSpPr>
          <p:cNvPr id="50" name="TextBox 49"/>
          <p:cNvSpPr txBox="1"/>
          <p:nvPr/>
        </p:nvSpPr>
        <p:spPr>
          <a:xfrm>
            <a:off x="6543453" y="1803988"/>
            <a:ext cx="5420832" cy="4909036"/>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Overly verbose</a:t>
            </a:r>
          </a:p>
          <a:p>
            <a:pPr marL="708660" indent="-342900">
              <a:buFont typeface="Courier New" panose="02070309020205020404" pitchFamily="49" charset="0"/>
              <a:buChar char="o"/>
            </a:pPr>
            <a:r>
              <a:rPr lang="en-US" sz="1600" dirty="0" smtClean="0">
                <a:solidFill>
                  <a:schemeClr val="tx1">
                    <a:lumMod val="50000"/>
                    <a:lumOff val="50000"/>
                  </a:schemeClr>
                </a:solidFill>
              </a:rPr>
              <a:t>Redundant open/close tags</a:t>
            </a:r>
          </a:p>
          <a:p>
            <a:pPr marL="708660" indent="-342900">
              <a:buFont typeface="Courier New" panose="02070309020205020404" pitchFamily="49" charset="0"/>
              <a:buChar char="o"/>
            </a:pPr>
            <a:r>
              <a:rPr lang="en-US" sz="1600" dirty="0" smtClean="0">
                <a:solidFill>
                  <a:schemeClr val="tx1">
                    <a:lumMod val="50000"/>
                    <a:lumOff val="50000"/>
                  </a:schemeClr>
                </a:solidFill>
              </a:rPr>
              <a:t>Several levels of nested elements</a:t>
            </a:r>
          </a:p>
          <a:p>
            <a:pPr marL="708660" indent="-342900">
              <a:buFont typeface="Courier New" panose="02070309020205020404" pitchFamily="49" charset="0"/>
              <a:buChar char="o"/>
            </a:pPr>
            <a:r>
              <a:rPr lang="en-US" sz="1600" dirty="0" smtClean="0">
                <a:solidFill>
                  <a:schemeClr val="tx1">
                    <a:lumMod val="50000"/>
                    <a:lumOff val="50000"/>
                  </a:schemeClr>
                </a:solidFill>
              </a:rPr>
              <a:t>But compresses quite well – 20x is not that rare</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Does not fit  ‘Excel spreadsheet’ paradigm</a:t>
            </a:r>
          </a:p>
          <a:p>
            <a:pPr marL="548640" indent="-182880">
              <a:buFont typeface="Courier New" panose="02070309020205020404" pitchFamily="49" charset="0"/>
              <a:buChar char="o"/>
            </a:pPr>
            <a:r>
              <a:rPr lang="en-US" sz="1600" dirty="0" smtClean="0">
                <a:solidFill>
                  <a:schemeClr val="tx1">
                    <a:lumMod val="50000"/>
                    <a:lumOff val="50000"/>
                  </a:schemeClr>
                </a:solidFill>
              </a:rPr>
              <a:t>Not too surprising – interaction data is NOT tabular </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Limited set of good quality user-side tools</a:t>
            </a:r>
          </a:p>
          <a:p>
            <a:pPr marL="548640" indent="-182880">
              <a:buFont typeface="Courier New" panose="02070309020205020404" pitchFamily="49" charset="0"/>
              <a:buChar char="o"/>
            </a:pPr>
            <a:r>
              <a:rPr lang="en-US" sz="1600" dirty="0" smtClean="0">
                <a:solidFill>
                  <a:schemeClr val="tx1">
                    <a:lumMod val="50000"/>
                    <a:lumOff val="50000"/>
                  </a:schemeClr>
                </a:solidFill>
              </a:rPr>
              <a:t>Java JAMI is very versatile but complicated</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Limited support for reporting experiment ambiguities</a:t>
            </a:r>
          </a:p>
          <a:p>
            <a:pPr marL="548640" indent="-182880">
              <a:buFont typeface="Courier New" panose="02070309020205020404" pitchFamily="49" charset="0"/>
              <a:buChar char="o"/>
            </a:pPr>
            <a:r>
              <a:rPr lang="en-US" sz="1600" dirty="0" smtClean="0">
                <a:solidFill>
                  <a:schemeClr val="tx1">
                    <a:lumMod val="50000"/>
                    <a:lumOff val="50000"/>
                  </a:schemeClr>
                </a:solidFill>
              </a:rPr>
              <a:t>MIF 3.0 provides some support but curation lags</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No support for oligo-/poly-saccharides</a:t>
            </a:r>
          </a:p>
          <a:p>
            <a:pPr marL="548640" indent="-182880">
              <a:buFont typeface="Courier New" panose="02070309020205020404" pitchFamily="49" charset="0"/>
              <a:buChar char="o"/>
            </a:pPr>
            <a:r>
              <a:rPr lang="en-US" sz="1600" dirty="0" smtClean="0">
                <a:solidFill>
                  <a:schemeClr val="tx1">
                    <a:lumMod val="50000"/>
                    <a:lumOff val="50000"/>
                  </a:schemeClr>
                </a:solidFill>
              </a:rPr>
              <a:t>Limited by the current state of nomenclature</a:t>
            </a:r>
          </a:p>
          <a:p>
            <a:pPr marL="548640" indent="-182880">
              <a:buFont typeface="Courier New" panose="02070309020205020404" pitchFamily="49" charset="0"/>
              <a:buChar char="o"/>
            </a:pPr>
            <a:r>
              <a:rPr lang="en-US" sz="1600" dirty="0" smtClean="0">
                <a:solidFill>
                  <a:schemeClr val="tx1">
                    <a:lumMod val="50000"/>
                    <a:lumOff val="50000"/>
                  </a:schemeClr>
                </a:solidFill>
              </a:rPr>
              <a:t>No active curation (to my knowledge) </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XML is considered to be hard to work with</a:t>
            </a:r>
          </a:p>
          <a:p>
            <a:pPr marL="182880" indent="-182880">
              <a:spcAft>
                <a:spcPts val="1200"/>
              </a:spcAft>
              <a:buFont typeface="Arial" panose="020B0604020202020204" pitchFamily="34" charset="0"/>
              <a:buChar char="•"/>
            </a:pPr>
            <a:endParaRPr lang="en-US" sz="2000" dirty="0">
              <a:solidFill>
                <a:schemeClr val="tx1">
                  <a:lumMod val="50000"/>
                  <a:lumOff val="50000"/>
                </a:schemeClr>
              </a:solidFill>
            </a:endParaRPr>
          </a:p>
        </p:txBody>
      </p:sp>
    </p:spTree>
    <p:extLst>
      <p:ext uri="{BB962C8B-B14F-4D97-AF65-F5344CB8AC3E}">
        <p14:creationId xmlns:p14="http://schemas.microsoft.com/office/powerpoint/2010/main" val="36604605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Record Formats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287609" y="653380"/>
            <a:ext cx="5597739" cy="400110"/>
          </a:xfrm>
          <a:prstGeom prst="rect">
            <a:avLst/>
          </a:prstGeom>
          <a:noFill/>
        </p:spPr>
        <p:txBody>
          <a:bodyPr wrap="square" rtlCol="0">
            <a:spAutoFit/>
          </a:bodyPr>
          <a:lstStyle/>
          <a:p>
            <a:pPr marL="117475"/>
            <a:r>
              <a:rPr lang="en-US" sz="2000" dirty="0">
                <a:solidFill>
                  <a:schemeClr val="accent1">
                    <a:lumMod val="75000"/>
                  </a:schemeClr>
                </a:solidFill>
                <a:latin typeface="Arial" panose="020B0604020202020204" pitchFamily="34" charset="0"/>
                <a:cs typeface="Arial" panose="020B0604020202020204" pitchFamily="34" charset="0"/>
              </a:rPr>
              <a:t>PSI-MI </a:t>
            </a:r>
            <a:r>
              <a:rPr lang="en-US" sz="2000" dirty="0" smtClean="0">
                <a:solidFill>
                  <a:schemeClr val="accent1">
                    <a:lumMod val="75000"/>
                  </a:schemeClr>
                </a:solidFill>
                <a:latin typeface="Arial" panose="020B0604020202020204" pitchFamily="34" charset="0"/>
                <a:cs typeface="Arial" panose="020B0604020202020204" pitchFamily="34" charset="0"/>
              </a:rPr>
              <a:t>tab-delimited (MITAB) format</a:t>
            </a:r>
          </a:p>
        </p:txBody>
      </p:sp>
      <p:sp>
        <p:nvSpPr>
          <p:cNvPr id="33" name="TextBox 32"/>
          <p:cNvSpPr txBox="1"/>
          <p:nvPr/>
        </p:nvSpPr>
        <p:spPr>
          <a:xfrm>
            <a:off x="2819887" y="1076947"/>
            <a:ext cx="1518364" cy="646331"/>
          </a:xfrm>
          <a:prstGeom prst="rect">
            <a:avLst/>
          </a:prstGeom>
          <a:noFill/>
        </p:spPr>
        <p:txBody>
          <a:bodyPr wrap="none" rtlCol="0">
            <a:spAutoFit/>
          </a:bodyPr>
          <a:lstStyle/>
          <a:p>
            <a:r>
              <a:rPr lang="en-US" sz="3600" b="1" dirty="0" smtClean="0">
                <a:solidFill>
                  <a:srgbClr val="00B050"/>
                </a:solidFill>
              </a:rPr>
              <a:t>Good </a:t>
            </a:r>
            <a:endParaRPr lang="en-US" sz="3600" b="1" dirty="0">
              <a:solidFill>
                <a:srgbClr val="00B050"/>
              </a:solidFill>
            </a:endParaRPr>
          </a:p>
        </p:txBody>
      </p:sp>
      <p:sp>
        <p:nvSpPr>
          <p:cNvPr id="47" name="TextBox 46"/>
          <p:cNvSpPr txBox="1"/>
          <p:nvPr/>
        </p:nvSpPr>
        <p:spPr>
          <a:xfrm>
            <a:off x="8550328" y="1138502"/>
            <a:ext cx="1056700" cy="646331"/>
          </a:xfrm>
          <a:prstGeom prst="rect">
            <a:avLst/>
          </a:prstGeom>
          <a:noFill/>
        </p:spPr>
        <p:txBody>
          <a:bodyPr wrap="none" rtlCol="0">
            <a:spAutoFit/>
          </a:bodyPr>
          <a:lstStyle/>
          <a:p>
            <a:r>
              <a:rPr lang="en-US" sz="3600" b="1" dirty="0" smtClean="0">
                <a:solidFill>
                  <a:srgbClr val="FF0000"/>
                </a:solidFill>
              </a:rPr>
              <a:t>Bad</a:t>
            </a:r>
            <a:endParaRPr lang="en-US" sz="3600" b="1" dirty="0">
              <a:solidFill>
                <a:srgbClr val="FF0000"/>
              </a:solidFill>
            </a:endParaRPr>
          </a:p>
        </p:txBody>
      </p:sp>
      <p:sp>
        <p:nvSpPr>
          <p:cNvPr id="34" name="TextBox 33"/>
          <p:cNvSpPr txBox="1"/>
          <p:nvPr/>
        </p:nvSpPr>
        <p:spPr>
          <a:xfrm>
            <a:off x="774276" y="3133052"/>
            <a:ext cx="5135526" cy="954107"/>
          </a:xfrm>
          <a:prstGeom prst="rect">
            <a:avLst/>
          </a:prstGeom>
          <a:noFill/>
        </p:spPr>
        <p:txBody>
          <a:bodyPr wrap="square" rtlCol="0">
            <a:spAutoFit/>
          </a:bodyPr>
          <a:lstStyle/>
          <a:p>
            <a:pPr marL="182880" indent="-182880">
              <a:buFont typeface="Arial" panose="020B0604020202020204" pitchFamily="34" charset="0"/>
              <a:buChar char="•"/>
            </a:pPr>
            <a:r>
              <a:rPr lang="en-US" sz="2000" dirty="0" smtClean="0">
                <a:solidFill>
                  <a:schemeClr val="tx1">
                    <a:lumMod val="50000"/>
                    <a:lumOff val="50000"/>
                  </a:schemeClr>
                </a:solidFill>
              </a:rPr>
              <a:t>Easy to read into a spreadsheet</a:t>
            </a:r>
          </a:p>
          <a:p>
            <a:pPr marL="182880" indent="-182880">
              <a:buFont typeface="Arial" panose="020B0604020202020204" pitchFamily="34" charset="0"/>
              <a:buChar char="•"/>
            </a:pPr>
            <a:r>
              <a:rPr lang="en-US" sz="2000" dirty="0" smtClean="0">
                <a:solidFill>
                  <a:schemeClr val="tx1">
                    <a:lumMod val="50000"/>
                    <a:lumOff val="50000"/>
                  </a:schemeClr>
                </a:solidFill>
              </a:rPr>
              <a:t>Supported by third-party libraries</a:t>
            </a:r>
          </a:p>
          <a:p>
            <a:pPr marL="182880" indent="-182880">
              <a:buFont typeface="Arial" panose="020B0604020202020204" pitchFamily="34" charset="0"/>
              <a:buChar char="•"/>
            </a:pPr>
            <a:endParaRPr lang="en-US" sz="1600" dirty="0" smtClean="0">
              <a:solidFill>
                <a:schemeClr val="tx1">
                  <a:lumMod val="50000"/>
                  <a:lumOff val="50000"/>
                </a:schemeClr>
              </a:solidFill>
            </a:endParaRPr>
          </a:p>
        </p:txBody>
      </p:sp>
      <p:sp>
        <p:nvSpPr>
          <p:cNvPr id="50" name="TextBox 49"/>
          <p:cNvSpPr txBox="1"/>
          <p:nvPr/>
        </p:nvSpPr>
        <p:spPr>
          <a:xfrm>
            <a:off x="6543453" y="2154867"/>
            <a:ext cx="5420832" cy="3585597"/>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Applicable only to binary interactions</a:t>
            </a:r>
          </a:p>
          <a:p>
            <a:pPr marL="708660" indent="-342900">
              <a:buFont typeface="Courier New" panose="02070309020205020404" pitchFamily="49" charset="0"/>
              <a:buChar char="o"/>
            </a:pPr>
            <a:r>
              <a:rPr lang="en-US" sz="1600" dirty="0" smtClean="0">
                <a:solidFill>
                  <a:schemeClr val="tx1">
                    <a:lumMod val="50000"/>
                    <a:lumOff val="50000"/>
                  </a:schemeClr>
                </a:solidFill>
              </a:rPr>
              <a:t>Cannot handle multi-protein complexes</a:t>
            </a:r>
          </a:p>
          <a:p>
            <a:pPr marL="182880" indent="-182880">
              <a:spcBef>
                <a:spcPts val="600"/>
              </a:spcBef>
              <a:buFont typeface="Arial" panose="020B0604020202020204" pitchFamily="34" charset="0"/>
              <a:buChar char="•"/>
            </a:pPr>
            <a:r>
              <a:rPr lang="en-US" sz="2000" dirty="0">
                <a:solidFill>
                  <a:schemeClr val="tx1">
                    <a:lumMod val="50000"/>
                    <a:lumOff val="50000"/>
                  </a:schemeClr>
                </a:solidFill>
              </a:rPr>
              <a:t>M</a:t>
            </a:r>
            <a:r>
              <a:rPr lang="en-US" sz="2000" dirty="0" smtClean="0">
                <a:solidFill>
                  <a:schemeClr val="tx1">
                    <a:lumMod val="50000"/>
                    <a:lumOff val="50000"/>
                  </a:schemeClr>
                </a:solidFill>
              </a:rPr>
              <a:t>any columns can be multi-valued </a:t>
            </a:r>
          </a:p>
          <a:p>
            <a:pPr marL="548640" indent="-182880">
              <a:buFont typeface="Courier New" panose="02070309020205020404" pitchFamily="49" charset="0"/>
              <a:buChar char="o"/>
            </a:pPr>
            <a:r>
              <a:rPr lang="en-US" sz="1600" dirty="0" smtClean="0">
                <a:solidFill>
                  <a:schemeClr val="tx1">
                    <a:lumMod val="50000"/>
                    <a:lumOff val="50000"/>
                  </a:schemeClr>
                </a:solidFill>
              </a:rPr>
              <a:t>Requires custom parsing routines</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Some information originally available in MIF format cannot be stored as MITAB</a:t>
            </a:r>
          </a:p>
          <a:p>
            <a:pPr marL="548640" indent="-182880">
              <a:buFont typeface="Courier New" panose="02070309020205020404" pitchFamily="49" charset="0"/>
              <a:buChar char="o"/>
            </a:pPr>
            <a:r>
              <a:rPr lang="en-US" sz="1600" dirty="0" smtClean="0">
                <a:solidFill>
                  <a:schemeClr val="tx1">
                    <a:lumMod val="50000"/>
                    <a:lumOff val="50000"/>
                  </a:schemeClr>
                </a:solidFill>
              </a:rPr>
              <a:t>The format is </a:t>
            </a:r>
            <a:r>
              <a:rPr lang="en-US" sz="1600" dirty="0" err="1" smtClean="0">
                <a:solidFill>
                  <a:schemeClr val="tx1">
                    <a:lumMod val="50000"/>
                    <a:lumOff val="50000"/>
                  </a:schemeClr>
                </a:solidFill>
              </a:rPr>
              <a:t>lossy</a:t>
            </a:r>
            <a:r>
              <a:rPr lang="en-US" sz="1600" dirty="0" smtClean="0">
                <a:solidFill>
                  <a:schemeClr val="tx1">
                    <a:lumMod val="50000"/>
                    <a:lumOff val="50000"/>
                  </a:schemeClr>
                </a:solidFill>
              </a:rPr>
              <a:t> –  is, essentially, impossible, to restore fully-featured MIF record from its MITAB representation</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Less stable than MIF</a:t>
            </a:r>
          </a:p>
          <a:p>
            <a:pPr marL="548640" indent="-182880">
              <a:buFont typeface="Courier New" panose="02070309020205020404" pitchFamily="49" charset="0"/>
              <a:buChar char="o"/>
            </a:pPr>
            <a:r>
              <a:rPr lang="en-US" sz="1600" dirty="0" smtClean="0">
                <a:solidFill>
                  <a:schemeClr val="tx1">
                    <a:lumMod val="50000"/>
                    <a:lumOff val="50000"/>
                  </a:schemeClr>
                </a:solidFill>
              </a:rPr>
              <a:t>MITAB 2.5, 2.7, 2.8 (MIF 2.5 derivatives)</a:t>
            </a:r>
          </a:p>
          <a:p>
            <a:pPr marL="548640" indent="-182880">
              <a:buFont typeface="Courier New" panose="02070309020205020404" pitchFamily="49" charset="0"/>
              <a:buChar char="o"/>
            </a:pPr>
            <a:r>
              <a:rPr lang="en-US" sz="1600" dirty="0" smtClean="0">
                <a:solidFill>
                  <a:schemeClr val="tx1">
                    <a:lumMod val="50000"/>
                    <a:lumOff val="50000"/>
                  </a:schemeClr>
                </a:solidFill>
              </a:rPr>
              <a:t>MITAB 3.0 (3.0 derivative) </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33879410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Record Formats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287609" y="653380"/>
            <a:ext cx="5597739" cy="400110"/>
          </a:xfrm>
          <a:prstGeom prst="rect">
            <a:avLst/>
          </a:prstGeom>
          <a:noFill/>
        </p:spPr>
        <p:txBody>
          <a:bodyPr wrap="square" rtlCol="0">
            <a:spAutoFit/>
          </a:bodyPr>
          <a:lstStyle/>
          <a:p>
            <a:pPr marL="117475"/>
            <a:r>
              <a:rPr lang="en-US" sz="2000" dirty="0" smtClean="0">
                <a:solidFill>
                  <a:schemeClr val="accent1">
                    <a:lumMod val="75000"/>
                  </a:schemeClr>
                </a:solidFill>
                <a:latin typeface="Arial" panose="020B0604020202020204" pitchFamily="34" charset="0"/>
                <a:cs typeface="Arial" panose="020B0604020202020204" pitchFamily="34" charset="0"/>
              </a:rPr>
              <a:t>BioGRID tab &amp; complex tab formats</a:t>
            </a:r>
          </a:p>
        </p:txBody>
      </p:sp>
      <p:sp>
        <p:nvSpPr>
          <p:cNvPr id="33" name="TextBox 32"/>
          <p:cNvSpPr txBox="1"/>
          <p:nvPr/>
        </p:nvSpPr>
        <p:spPr>
          <a:xfrm>
            <a:off x="2819887" y="1076947"/>
            <a:ext cx="1518364" cy="646331"/>
          </a:xfrm>
          <a:prstGeom prst="rect">
            <a:avLst/>
          </a:prstGeom>
          <a:noFill/>
        </p:spPr>
        <p:txBody>
          <a:bodyPr wrap="none" rtlCol="0">
            <a:spAutoFit/>
          </a:bodyPr>
          <a:lstStyle/>
          <a:p>
            <a:r>
              <a:rPr lang="en-US" sz="3600" b="1" dirty="0" smtClean="0">
                <a:solidFill>
                  <a:srgbClr val="00B050"/>
                </a:solidFill>
              </a:rPr>
              <a:t>Good </a:t>
            </a:r>
            <a:endParaRPr lang="en-US" sz="3600" b="1" dirty="0">
              <a:solidFill>
                <a:srgbClr val="00B050"/>
              </a:solidFill>
            </a:endParaRPr>
          </a:p>
        </p:txBody>
      </p:sp>
      <p:sp>
        <p:nvSpPr>
          <p:cNvPr id="47" name="TextBox 46"/>
          <p:cNvSpPr txBox="1"/>
          <p:nvPr/>
        </p:nvSpPr>
        <p:spPr>
          <a:xfrm>
            <a:off x="8550328" y="1138502"/>
            <a:ext cx="1056700" cy="646331"/>
          </a:xfrm>
          <a:prstGeom prst="rect">
            <a:avLst/>
          </a:prstGeom>
          <a:noFill/>
        </p:spPr>
        <p:txBody>
          <a:bodyPr wrap="none" rtlCol="0">
            <a:spAutoFit/>
          </a:bodyPr>
          <a:lstStyle/>
          <a:p>
            <a:r>
              <a:rPr lang="en-US" sz="3600" b="1" dirty="0" smtClean="0">
                <a:solidFill>
                  <a:srgbClr val="FF0000"/>
                </a:solidFill>
              </a:rPr>
              <a:t>Bad</a:t>
            </a:r>
            <a:endParaRPr lang="en-US" sz="3600" b="1" dirty="0">
              <a:solidFill>
                <a:srgbClr val="FF0000"/>
              </a:solidFill>
            </a:endParaRPr>
          </a:p>
        </p:txBody>
      </p:sp>
      <p:sp>
        <p:nvSpPr>
          <p:cNvPr id="34" name="TextBox 33"/>
          <p:cNvSpPr txBox="1"/>
          <p:nvPr/>
        </p:nvSpPr>
        <p:spPr>
          <a:xfrm>
            <a:off x="774276" y="3503380"/>
            <a:ext cx="5135526" cy="400110"/>
          </a:xfrm>
          <a:prstGeom prst="rect">
            <a:avLst/>
          </a:prstGeom>
          <a:noFill/>
        </p:spPr>
        <p:txBody>
          <a:bodyPr wrap="square" rtlCol="0">
            <a:spAutoFit/>
          </a:bodyPr>
          <a:lstStyle/>
          <a:p>
            <a:pPr marL="182880" indent="-182880">
              <a:buFont typeface="Arial" panose="020B0604020202020204" pitchFamily="34" charset="0"/>
              <a:buChar char="•"/>
            </a:pPr>
            <a:r>
              <a:rPr lang="en-US" sz="2000" dirty="0" smtClean="0">
                <a:solidFill>
                  <a:schemeClr val="tx1">
                    <a:lumMod val="50000"/>
                    <a:lumOff val="50000"/>
                  </a:schemeClr>
                </a:solidFill>
              </a:rPr>
              <a:t>Easy to read into a spreadsheet</a:t>
            </a:r>
            <a:endParaRPr lang="en-US" sz="1600" dirty="0" smtClean="0">
              <a:solidFill>
                <a:schemeClr val="tx1">
                  <a:lumMod val="50000"/>
                  <a:lumOff val="50000"/>
                </a:schemeClr>
              </a:solidFill>
            </a:endParaRPr>
          </a:p>
        </p:txBody>
      </p:sp>
      <p:sp>
        <p:nvSpPr>
          <p:cNvPr id="50" name="TextBox 49"/>
          <p:cNvSpPr txBox="1"/>
          <p:nvPr/>
        </p:nvSpPr>
        <p:spPr>
          <a:xfrm>
            <a:off x="6543453" y="2154867"/>
            <a:ext cx="5420832" cy="3662541"/>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Separate format for binary and multi-protein complexes</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Supports only protein-protein interactions</a:t>
            </a:r>
            <a:r>
              <a:rPr lang="en-US" sz="1600" dirty="0" smtClean="0">
                <a:solidFill>
                  <a:schemeClr val="tx1">
                    <a:lumMod val="50000"/>
                    <a:lumOff val="50000"/>
                  </a:schemeClr>
                </a:solidFill>
              </a:rPr>
              <a:t> </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Identifies proteins by gene identifies </a:t>
            </a:r>
          </a:p>
          <a:p>
            <a:pPr marL="548640" indent="-182880">
              <a:buFont typeface="Courier New" panose="02070309020205020404" pitchFamily="49" charset="0"/>
              <a:buChar char="o"/>
            </a:pPr>
            <a:r>
              <a:rPr lang="en-US" sz="1600" dirty="0" smtClean="0">
                <a:solidFill>
                  <a:schemeClr val="tx1">
                    <a:lumMod val="50000"/>
                    <a:lumOff val="50000"/>
                  </a:schemeClr>
                </a:solidFill>
              </a:rPr>
              <a:t>It works only for organisms that do not splice </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Provides less </a:t>
            </a:r>
            <a:r>
              <a:rPr lang="en-US" dirty="0" smtClean="0">
                <a:solidFill>
                  <a:schemeClr val="tx1">
                    <a:lumMod val="50000"/>
                    <a:lumOff val="50000"/>
                  </a:schemeClr>
                </a:solidFill>
              </a:rPr>
              <a:t>information</a:t>
            </a:r>
            <a:r>
              <a:rPr lang="en-US" sz="2000" dirty="0" smtClean="0">
                <a:solidFill>
                  <a:schemeClr val="tx1">
                    <a:lumMod val="50000"/>
                    <a:lumOff val="50000"/>
                  </a:schemeClr>
                </a:solidFill>
              </a:rPr>
              <a:t> than PSI-MI MIF</a:t>
            </a:r>
          </a:p>
          <a:p>
            <a:pPr marL="548640" indent="-182880">
              <a:buFont typeface="Courier New" panose="02070309020205020404" pitchFamily="49" charset="0"/>
              <a:buChar char="o"/>
            </a:pPr>
            <a:r>
              <a:rPr lang="en-US" sz="1600" dirty="0" smtClean="0">
                <a:solidFill>
                  <a:schemeClr val="tx1">
                    <a:lumMod val="50000"/>
                    <a:lumOff val="50000"/>
                  </a:schemeClr>
                </a:solidFill>
              </a:rPr>
              <a:t>This is because BioGRID extracts less information about interactions that IMEx Consortium databases</a:t>
            </a:r>
          </a:p>
          <a:p>
            <a:pPr marL="182880" indent="-182880">
              <a:spcBef>
                <a:spcPts val="600"/>
              </a:spcBef>
              <a:buFont typeface="Arial" panose="020B0604020202020204" pitchFamily="34" charset="0"/>
              <a:buChar char="•"/>
            </a:pPr>
            <a:r>
              <a:rPr lang="en-US" dirty="0" smtClean="0">
                <a:solidFill>
                  <a:schemeClr val="tx1">
                    <a:lumMod val="50000"/>
                    <a:lumOff val="50000"/>
                  </a:schemeClr>
                </a:solidFill>
              </a:rPr>
              <a:t>Uses simplified, non-standard CV terms </a:t>
            </a:r>
          </a:p>
          <a:p>
            <a:pPr marL="182880" indent="-182880">
              <a:spcBef>
                <a:spcPts val="600"/>
              </a:spcBef>
              <a:buFont typeface="Arial" panose="020B0604020202020204" pitchFamily="34" charset="0"/>
              <a:buChar char="•"/>
            </a:pPr>
            <a:r>
              <a:rPr lang="en-US" dirty="0" smtClean="0">
                <a:solidFill>
                  <a:schemeClr val="tx1">
                    <a:lumMod val="50000"/>
                    <a:lumOff val="50000"/>
                  </a:schemeClr>
                </a:solidFill>
              </a:rPr>
              <a:t>See </a:t>
            </a:r>
            <a:r>
              <a:rPr lang="en-US" dirty="0">
                <a:solidFill>
                  <a:schemeClr val="tx1">
                    <a:lumMod val="50000"/>
                    <a:lumOff val="50000"/>
                  </a:schemeClr>
                </a:solidFill>
              </a:rPr>
              <a:t>also MITAB deficiencies</a:t>
            </a:r>
          </a:p>
          <a:p>
            <a:pPr marL="182880" indent="-182880">
              <a:spcBef>
                <a:spcPts val="600"/>
              </a:spcBef>
              <a:buFont typeface="Arial" panose="020B0604020202020204" pitchFamily="34" charset="0"/>
              <a:buChar char="•"/>
            </a:pPr>
            <a:endParaRPr lang="en-US" dirty="0">
              <a:solidFill>
                <a:schemeClr val="tx1">
                  <a:lumMod val="50000"/>
                  <a:lumOff val="50000"/>
                </a:schemeClr>
              </a:solidFill>
            </a:endParaRPr>
          </a:p>
        </p:txBody>
      </p:sp>
    </p:spTree>
    <p:extLst>
      <p:ext uri="{BB962C8B-B14F-4D97-AF65-F5344CB8AC3E}">
        <p14:creationId xmlns:p14="http://schemas.microsoft.com/office/powerpoint/2010/main" val="4989199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9" y="1560092"/>
            <a:ext cx="7251428" cy="492000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3" name="TextBox 2"/>
          <p:cNvSpPr txBox="1"/>
          <p:nvPr/>
        </p:nvSpPr>
        <p:spPr>
          <a:xfrm>
            <a:off x="97376" y="83841"/>
            <a:ext cx="4698722"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Molecular Interactions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p:cNvSpPr txBox="1"/>
          <p:nvPr/>
        </p:nvSpPr>
        <p:spPr>
          <a:xfrm>
            <a:off x="438807" y="731001"/>
            <a:ext cx="3062057" cy="523220"/>
          </a:xfrm>
          <a:prstGeom prst="rect">
            <a:avLst/>
          </a:prstGeom>
          <a:noFill/>
        </p:spPr>
        <p:txBody>
          <a:bodyPr wrap="none" rtlCol="0">
            <a:spAutoFit/>
          </a:bodyPr>
          <a:lstStyle/>
          <a:p>
            <a:r>
              <a:rPr lang="en-US" sz="2800" i="1" dirty="0" smtClean="0">
                <a:solidFill>
                  <a:schemeClr val="accent1">
                    <a:lumMod val="75000"/>
                  </a:schemeClr>
                </a:solidFill>
                <a:latin typeface="Arial" panose="020B0604020202020204" pitchFamily="34" charset="0"/>
                <a:cs typeface="Arial" panose="020B0604020202020204" pitchFamily="34" charset="0"/>
              </a:rPr>
              <a:t>Why do we care ?</a:t>
            </a:r>
            <a:endParaRPr lang="en-US" sz="2800" i="1" dirty="0">
              <a:solidFill>
                <a:schemeClr val="accent1">
                  <a:lumMod val="75000"/>
                </a:schemeClr>
              </a:solidFill>
              <a:latin typeface="Arial" panose="020B0604020202020204" pitchFamily="34" charset="0"/>
              <a:cs typeface="Arial" panose="020B0604020202020204" pitchFamily="34" charset="0"/>
            </a:endParaRPr>
          </a:p>
        </p:txBody>
      </p:sp>
      <p:sp>
        <p:nvSpPr>
          <p:cNvPr id="19" name="TextBox 18"/>
          <p:cNvSpPr txBox="1"/>
          <p:nvPr/>
        </p:nvSpPr>
        <p:spPr>
          <a:xfrm>
            <a:off x="8206154" y="3517377"/>
            <a:ext cx="3804247" cy="1169551"/>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Computer-readable description of function</a:t>
            </a:r>
          </a:p>
          <a:p>
            <a:pPr marL="285750" indent="-168275">
              <a:buFont typeface="Arial" panose="020B0604020202020204" pitchFamily="34" charset="0"/>
              <a:buChar char="•"/>
            </a:pPr>
            <a:r>
              <a:rPr lang="en-US" sz="1400" dirty="0" smtClean="0">
                <a:solidFill>
                  <a:schemeClr val="accent1">
                    <a:lumMod val="75000"/>
                  </a:schemeClr>
                </a:solidFill>
              </a:rPr>
              <a:t>Three complementary </a:t>
            </a:r>
            <a:r>
              <a:rPr lang="en-US" sz="1400" dirty="0">
                <a:solidFill>
                  <a:schemeClr val="accent1">
                    <a:lumMod val="75000"/>
                  </a:schemeClr>
                </a:solidFill>
              </a:rPr>
              <a:t>s</a:t>
            </a:r>
            <a:r>
              <a:rPr lang="en-US" sz="1400" dirty="0" smtClean="0">
                <a:solidFill>
                  <a:schemeClr val="accent1">
                    <a:lumMod val="75000"/>
                  </a:schemeClr>
                </a:solidFill>
              </a:rPr>
              <a:t>ections</a:t>
            </a:r>
            <a:endParaRPr lang="en-US" sz="1400" dirty="0" smtClean="0">
              <a:solidFill>
                <a:schemeClr val="bg1">
                  <a:lumMod val="65000"/>
                </a:schemeClr>
              </a:solidFill>
            </a:endParaRPr>
          </a:p>
          <a:p>
            <a:pPr marL="742950" lvl="1" indent="-168275">
              <a:buFont typeface="Arial" panose="020B0604020202020204" pitchFamily="34" charset="0"/>
              <a:buChar char="•"/>
            </a:pPr>
            <a:r>
              <a:rPr lang="en-US" sz="1400" dirty="0" smtClean="0">
                <a:solidFill>
                  <a:schemeClr val="bg1">
                    <a:lumMod val="65000"/>
                  </a:schemeClr>
                </a:solidFill>
              </a:rPr>
              <a:t>Biological process</a:t>
            </a:r>
          </a:p>
          <a:p>
            <a:pPr marL="742950" lvl="1" indent="-168275">
              <a:buFont typeface="Arial" panose="020B0604020202020204" pitchFamily="34" charset="0"/>
              <a:buChar char="•"/>
            </a:pPr>
            <a:r>
              <a:rPr lang="en-US" sz="1400" dirty="0" smtClean="0">
                <a:solidFill>
                  <a:schemeClr val="accent1">
                    <a:lumMod val="75000"/>
                  </a:schemeClr>
                </a:solidFill>
              </a:rPr>
              <a:t>Molecular function</a:t>
            </a:r>
            <a:endParaRPr lang="en-US" sz="1400" dirty="0" smtClean="0">
              <a:solidFill>
                <a:schemeClr val="bg1">
                  <a:lumMod val="65000"/>
                </a:schemeClr>
              </a:solidFill>
            </a:endParaRPr>
          </a:p>
          <a:p>
            <a:pPr marL="742950" lvl="1" indent="-168275">
              <a:buFont typeface="Arial" panose="020B0604020202020204" pitchFamily="34" charset="0"/>
              <a:buChar char="•"/>
            </a:pPr>
            <a:r>
              <a:rPr lang="en-US" sz="1400" dirty="0" smtClean="0">
                <a:solidFill>
                  <a:schemeClr val="bg1">
                    <a:lumMod val="65000"/>
                  </a:schemeClr>
                </a:solidFill>
              </a:rPr>
              <a:t>Cellular localization</a:t>
            </a:r>
          </a:p>
        </p:txBody>
      </p:sp>
      <p:sp>
        <p:nvSpPr>
          <p:cNvPr id="20" name="TextBox 19"/>
          <p:cNvSpPr txBox="1"/>
          <p:nvPr/>
        </p:nvSpPr>
        <p:spPr>
          <a:xfrm>
            <a:off x="8206154" y="3055712"/>
            <a:ext cx="3796873" cy="461665"/>
          </a:xfrm>
          <a:prstGeom prst="rect">
            <a:avLst/>
          </a:prstGeom>
          <a:noFill/>
        </p:spPr>
        <p:txBody>
          <a:bodyPr wrap="none" rtlCol="0">
            <a:spAutoFit/>
          </a:bodyPr>
          <a:lstStyle/>
          <a:p>
            <a:r>
              <a:rPr lang="en-US" sz="2400" dirty="0" smtClean="0">
                <a:solidFill>
                  <a:schemeClr val="accent1">
                    <a:lumMod val="75000"/>
                  </a:schemeClr>
                </a:solidFill>
              </a:rPr>
              <a:t>Gene Ontology Annotation</a:t>
            </a:r>
            <a:endParaRPr lang="en-US" sz="2400" dirty="0">
              <a:solidFill>
                <a:schemeClr val="accent1">
                  <a:lumMod val="75000"/>
                </a:schemeClr>
              </a:solidFill>
            </a:endParaRPr>
          </a:p>
        </p:txBody>
      </p:sp>
      <p:sp>
        <p:nvSpPr>
          <p:cNvPr id="22" name="TextBox 21"/>
          <p:cNvSpPr txBox="1"/>
          <p:nvPr/>
        </p:nvSpPr>
        <p:spPr>
          <a:xfrm>
            <a:off x="8206154" y="2021453"/>
            <a:ext cx="3836307" cy="738664"/>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What does a protein do in a cell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missing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altered ?</a:t>
            </a:r>
            <a:endParaRPr lang="en-US" sz="1400" dirty="0">
              <a:solidFill>
                <a:schemeClr val="accent1">
                  <a:lumMod val="75000"/>
                </a:schemeClr>
              </a:solidFill>
            </a:endParaRPr>
          </a:p>
        </p:txBody>
      </p:sp>
      <p:sp>
        <p:nvSpPr>
          <p:cNvPr id="23" name="TextBox 22"/>
          <p:cNvSpPr txBox="1"/>
          <p:nvPr/>
        </p:nvSpPr>
        <p:spPr>
          <a:xfrm>
            <a:off x="8182708" y="1571511"/>
            <a:ext cx="1366080" cy="461665"/>
          </a:xfrm>
          <a:prstGeom prst="rect">
            <a:avLst/>
          </a:prstGeom>
          <a:noFill/>
        </p:spPr>
        <p:txBody>
          <a:bodyPr wrap="none" rtlCol="0">
            <a:spAutoFit/>
          </a:bodyPr>
          <a:lstStyle/>
          <a:p>
            <a:r>
              <a:rPr lang="en-US" sz="2400" dirty="0" smtClean="0">
                <a:solidFill>
                  <a:schemeClr val="accent1">
                    <a:lumMod val="75000"/>
                  </a:schemeClr>
                </a:solidFill>
              </a:rPr>
              <a:t>Function</a:t>
            </a:r>
            <a:endParaRPr lang="en-US" sz="2400" dirty="0">
              <a:solidFill>
                <a:schemeClr val="accent1">
                  <a:lumMod val="75000"/>
                </a:schemeClr>
              </a:solidFill>
            </a:endParaRPr>
          </a:p>
        </p:txBody>
      </p:sp>
    </p:spTree>
    <p:extLst>
      <p:ext uri="{BB962C8B-B14F-4D97-AF65-F5344CB8AC3E}">
        <p14:creationId xmlns:p14="http://schemas.microsoft.com/office/powerpoint/2010/main" val="29403399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Record Formats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287609" y="653380"/>
            <a:ext cx="5597739" cy="400110"/>
          </a:xfrm>
          <a:prstGeom prst="rect">
            <a:avLst/>
          </a:prstGeom>
          <a:noFill/>
        </p:spPr>
        <p:txBody>
          <a:bodyPr wrap="square" rtlCol="0">
            <a:spAutoFit/>
          </a:bodyPr>
          <a:lstStyle/>
          <a:p>
            <a:pPr marL="117475"/>
            <a:r>
              <a:rPr lang="en-US" sz="2000" dirty="0" smtClean="0">
                <a:solidFill>
                  <a:schemeClr val="accent1">
                    <a:lumMod val="75000"/>
                  </a:schemeClr>
                </a:solidFill>
                <a:latin typeface="Arial" panose="020B0604020202020204" pitchFamily="34" charset="0"/>
                <a:cs typeface="Arial" panose="020B0604020202020204" pitchFamily="34" charset="0"/>
              </a:rPr>
              <a:t>Cytoscape SIF format</a:t>
            </a:r>
          </a:p>
        </p:txBody>
      </p:sp>
      <p:sp>
        <p:nvSpPr>
          <p:cNvPr id="33" name="TextBox 32"/>
          <p:cNvSpPr txBox="1"/>
          <p:nvPr/>
        </p:nvSpPr>
        <p:spPr>
          <a:xfrm>
            <a:off x="2819887" y="1076947"/>
            <a:ext cx="1518364" cy="646331"/>
          </a:xfrm>
          <a:prstGeom prst="rect">
            <a:avLst/>
          </a:prstGeom>
          <a:noFill/>
        </p:spPr>
        <p:txBody>
          <a:bodyPr wrap="none" rtlCol="0">
            <a:spAutoFit/>
          </a:bodyPr>
          <a:lstStyle/>
          <a:p>
            <a:r>
              <a:rPr lang="en-US" sz="3600" b="1" dirty="0" smtClean="0">
                <a:solidFill>
                  <a:srgbClr val="00B050"/>
                </a:solidFill>
              </a:rPr>
              <a:t>Good </a:t>
            </a:r>
            <a:endParaRPr lang="en-US" sz="3600" b="1" dirty="0">
              <a:solidFill>
                <a:srgbClr val="00B050"/>
              </a:solidFill>
            </a:endParaRPr>
          </a:p>
        </p:txBody>
      </p:sp>
      <p:sp>
        <p:nvSpPr>
          <p:cNvPr id="47" name="TextBox 46"/>
          <p:cNvSpPr txBox="1"/>
          <p:nvPr/>
        </p:nvSpPr>
        <p:spPr>
          <a:xfrm>
            <a:off x="8550328" y="1138502"/>
            <a:ext cx="1056700" cy="646331"/>
          </a:xfrm>
          <a:prstGeom prst="rect">
            <a:avLst/>
          </a:prstGeom>
          <a:noFill/>
        </p:spPr>
        <p:txBody>
          <a:bodyPr wrap="none" rtlCol="0">
            <a:spAutoFit/>
          </a:bodyPr>
          <a:lstStyle/>
          <a:p>
            <a:r>
              <a:rPr lang="en-US" sz="3600" b="1" dirty="0" smtClean="0">
                <a:solidFill>
                  <a:srgbClr val="FF0000"/>
                </a:solidFill>
              </a:rPr>
              <a:t>Bad</a:t>
            </a:r>
            <a:endParaRPr lang="en-US" sz="3600" b="1" dirty="0">
              <a:solidFill>
                <a:srgbClr val="FF0000"/>
              </a:solidFill>
            </a:endParaRPr>
          </a:p>
        </p:txBody>
      </p:sp>
      <p:sp>
        <p:nvSpPr>
          <p:cNvPr id="34" name="TextBox 33"/>
          <p:cNvSpPr txBox="1"/>
          <p:nvPr/>
        </p:nvSpPr>
        <p:spPr>
          <a:xfrm>
            <a:off x="749821" y="1719972"/>
            <a:ext cx="5652381" cy="1261884"/>
          </a:xfrm>
          <a:prstGeom prst="rect">
            <a:avLst/>
          </a:prstGeom>
          <a:noFill/>
        </p:spPr>
        <p:txBody>
          <a:bodyPr wrap="square" rtlCol="0">
            <a:spAutoFit/>
          </a:bodyPr>
          <a:lstStyle/>
          <a:p>
            <a:pPr marL="182880" indent="-182880">
              <a:buFont typeface="Arial" panose="020B0604020202020204" pitchFamily="34" charset="0"/>
              <a:buChar char="•"/>
            </a:pPr>
            <a:r>
              <a:rPr lang="en-US" sz="2000" dirty="0" smtClean="0">
                <a:solidFill>
                  <a:schemeClr val="tx1">
                    <a:lumMod val="50000"/>
                    <a:lumOff val="50000"/>
                  </a:schemeClr>
                </a:solidFill>
              </a:rPr>
              <a:t>Native Cytoscape format</a:t>
            </a:r>
          </a:p>
          <a:p>
            <a:pPr marL="182880" indent="-182880">
              <a:buFont typeface="Arial" panose="020B0604020202020204" pitchFamily="34" charset="0"/>
              <a:buChar char="•"/>
            </a:pPr>
            <a:r>
              <a:rPr lang="en-US" sz="2000" dirty="0" smtClean="0">
                <a:solidFill>
                  <a:schemeClr val="tx1">
                    <a:lumMod val="50000"/>
                    <a:lumOff val="50000"/>
                  </a:schemeClr>
                </a:solidFill>
              </a:rPr>
              <a:t>Simple/easy to prepare (spreadsheet will work) </a:t>
            </a:r>
          </a:p>
          <a:p>
            <a:pPr marL="182880" indent="-182880">
              <a:buFont typeface="Arial" panose="020B0604020202020204" pitchFamily="34" charset="0"/>
              <a:buChar char="•"/>
            </a:pPr>
            <a:r>
              <a:rPr lang="en-US" sz="2000" dirty="0" smtClean="0">
                <a:solidFill>
                  <a:schemeClr val="tx1">
                    <a:lumMod val="50000"/>
                    <a:lumOff val="50000"/>
                  </a:schemeClr>
                </a:solidFill>
              </a:rPr>
              <a:t>Not limited to biological data</a:t>
            </a:r>
          </a:p>
          <a:p>
            <a:pPr marL="182880" indent="-182880">
              <a:buFont typeface="Arial" panose="020B0604020202020204" pitchFamily="34" charset="0"/>
              <a:buChar char="•"/>
            </a:pPr>
            <a:endParaRPr lang="en-US" sz="1600" dirty="0" smtClean="0">
              <a:solidFill>
                <a:schemeClr val="tx1">
                  <a:lumMod val="50000"/>
                  <a:lumOff val="50000"/>
                </a:schemeClr>
              </a:solidFill>
            </a:endParaRPr>
          </a:p>
        </p:txBody>
      </p:sp>
      <p:sp>
        <p:nvSpPr>
          <p:cNvPr id="50" name="TextBox 49"/>
          <p:cNvSpPr txBox="1"/>
          <p:nvPr/>
        </p:nvSpPr>
        <p:spPr>
          <a:xfrm>
            <a:off x="6543453" y="1719972"/>
            <a:ext cx="5420832" cy="1400383"/>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Only binary interactions</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Must be combined with information from additional files in order to provide more detailed information</a:t>
            </a:r>
            <a:endParaRPr lang="en-US" sz="1600" dirty="0" smtClean="0">
              <a:solidFill>
                <a:schemeClr val="tx1">
                  <a:lumMod val="50000"/>
                  <a:lumOff val="50000"/>
                </a:schemeClr>
              </a:solidFill>
            </a:endParaRPr>
          </a:p>
        </p:txBody>
      </p:sp>
      <p:grpSp>
        <p:nvGrpSpPr>
          <p:cNvPr id="36" name="Group 35"/>
          <p:cNvGrpSpPr/>
          <p:nvPr/>
        </p:nvGrpSpPr>
        <p:grpSpPr>
          <a:xfrm>
            <a:off x="749822" y="3195770"/>
            <a:ext cx="7493618" cy="2141033"/>
            <a:chOff x="2553630" y="4081347"/>
            <a:chExt cx="7493618" cy="2141033"/>
          </a:xfrm>
        </p:grpSpPr>
        <p:grpSp>
          <p:nvGrpSpPr>
            <p:cNvPr id="7" name="Group 6"/>
            <p:cNvGrpSpPr/>
            <p:nvPr/>
          </p:nvGrpSpPr>
          <p:grpSpPr>
            <a:xfrm>
              <a:off x="2575931" y="4104818"/>
              <a:ext cx="7471317" cy="2117562"/>
              <a:chOff x="1037063" y="3848340"/>
              <a:chExt cx="7471317" cy="2117562"/>
            </a:xfrm>
          </p:grpSpPr>
          <p:sp>
            <p:nvSpPr>
              <p:cNvPr id="5" name="Rectangle 4"/>
              <p:cNvSpPr/>
              <p:nvPr/>
            </p:nvSpPr>
            <p:spPr>
              <a:xfrm>
                <a:off x="1037063" y="3848340"/>
                <a:ext cx="7471317" cy="2117562"/>
              </a:xfrm>
              <a:prstGeom prst="rect">
                <a:avLst/>
              </a:prstGeom>
              <a:solidFill>
                <a:schemeClr val="bg1">
                  <a:lumMod val="75000"/>
                </a:schemeClr>
              </a:solidFill>
              <a:ln w="190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115122" y="4882268"/>
                <a:ext cx="7281746" cy="960970"/>
              </a:xfrm>
              <a:prstGeom prst="rect">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59727" y="4983576"/>
                <a:ext cx="6904454" cy="830997"/>
              </a:xfrm>
              <a:prstGeom prst="rect">
                <a:avLst/>
              </a:prstGeom>
              <a:noFill/>
            </p:spPr>
            <p:txBody>
              <a:bodyPr wrap="none" rtlCol="0">
                <a:spAutoFit/>
              </a:bodyPr>
              <a:lstStyle/>
              <a:p>
                <a:r>
                  <a:rPr lang="en-US" sz="1600" b="1" dirty="0" err="1" smtClean="0">
                    <a:solidFill>
                      <a:srgbClr val="2E75B6"/>
                    </a:solidFill>
                    <a:latin typeface="Courier New" panose="02070309020205020404" pitchFamily="49" charset="0"/>
                    <a:cs typeface="Courier New" panose="02070309020205020404" pitchFamily="49" charset="0"/>
                  </a:rPr>
                  <a:t>MoleculeA</a:t>
                </a:r>
                <a:r>
                  <a:rPr lang="en-US" sz="1600" b="1" dirty="0" smtClean="0">
                    <a:solidFill>
                      <a:srgbClr val="2E75B6"/>
                    </a:solidFill>
                    <a:latin typeface="Courier New" panose="02070309020205020404" pitchFamily="49" charset="0"/>
                    <a:cs typeface="Courier New" panose="02070309020205020404" pitchFamily="49" charset="0"/>
                  </a:rPr>
                  <a:t>	</a:t>
                </a:r>
                <a:r>
                  <a:rPr lang="en-US" sz="1600" b="1" dirty="0" smtClean="0">
                    <a:solidFill>
                      <a:schemeClr val="accent6">
                        <a:lumMod val="75000"/>
                      </a:schemeClr>
                    </a:solidFill>
                    <a:latin typeface="Courier New" panose="02070309020205020404" pitchFamily="49" charset="0"/>
                    <a:cs typeface="Courier New" panose="02070309020205020404" pitchFamily="49" charset="0"/>
                  </a:rPr>
                  <a:t>pp</a:t>
                </a:r>
                <a:r>
                  <a:rPr lang="en-US" sz="1600" b="1" dirty="0" smtClean="0">
                    <a:solidFill>
                      <a:srgbClr val="2E75B6"/>
                    </a:solidFill>
                    <a:latin typeface="Courier New" panose="02070309020205020404" pitchFamily="49" charset="0"/>
                    <a:cs typeface="Courier New" panose="02070309020205020404" pitchFamily="49" charset="0"/>
                  </a:rPr>
                  <a:t>	</a:t>
                </a:r>
                <a:r>
                  <a:rPr lang="en-US" sz="1600" b="1" dirty="0" err="1" smtClean="0">
                    <a:solidFill>
                      <a:srgbClr val="2E75B6"/>
                    </a:solidFill>
                    <a:latin typeface="Courier New" panose="02070309020205020404" pitchFamily="49" charset="0"/>
                    <a:cs typeface="Courier New" panose="02070309020205020404" pitchFamily="49" charset="0"/>
                  </a:rPr>
                  <a:t>MoleculeB</a:t>
                </a:r>
                <a:endParaRPr lang="en-US" sz="1600" b="1" dirty="0" smtClean="0">
                  <a:solidFill>
                    <a:srgbClr val="2E75B6"/>
                  </a:solidFill>
                  <a:latin typeface="Courier New" panose="02070309020205020404" pitchFamily="49" charset="0"/>
                  <a:cs typeface="Courier New" panose="02070309020205020404" pitchFamily="49" charset="0"/>
                </a:endParaRPr>
              </a:p>
              <a:p>
                <a:r>
                  <a:rPr lang="en-US" sz="1600" b="1" dirty="0" err="1" smtClean="0">
                    <a:solidFill>
                      <a:srgbClr val="2E75B6"/>
                    </a:solidFill>
                    <a:latin typeface="Courier New" panose="02070309020205020404" pitchFamily="49" charset="0"/>
                    <a:cs typeface="Courier New" panose="02070309020205020404" pitchFamily="49" charset="0"/>
                  </a:rPr>
                  <a:t>MoleculeA</a:t>
                </a:r>
                <a:r>
                  <a:rPr lang="en-US" sz="1600" b="1" dirty="0" smtClean="0">
                    <a:solidFill>
                      <a:srgbClr val="2E75B6"/>
                    </a:solidFill>
                    <a:latin typeface="Courier New" panose="02070309020205020404" pitchFamily="49" charset="0"/>
                    <a:cs typeface="Courier New" panose="02070309020205020404" pitchFamily="49" charset="0"/>
                  </a:rPr>
                  <a:t>	</a:t>
                </a:r>
                <a:r>
                  <a:rPr lang="en-US" sz="1600" b="1" dirty="0" smtClean="0">
                    <a:solidFill>
                      <a:schemeClr val="accent6">
                        <a:lumMod val="75000"/>
                      </a:schemeClr>
                    </a:solidFill>
                    <a:latin typeface="Courier New" panose="02070309020205020404" pitchFamily="49" charset="0"/>
                    <a:cs typeface="Courier New" panose="02070309020205020404" pitchFamily="49" charset="0"/>
                  </a:rPr>
                  <a:t>pp</a:t>
                </a:r>
                <a:r>
                  <a:rPr lang="en-US" sz="1600" b="1" dirty="0" smtClean="0">
                    <a:solidFill>
                      <a:srgbClr val="2E75B6"/>
                    </a:solidFill>
                    <a:latin typeface="Courier New" panose="02070309020205020404" pitchFamily="49" charset="0"/>
                    <a:cs typeface="Courier New" panose="02070309020205020404" pitchFamily="49" charset="0"/>
                  </a:rPr>
                  <a:t>	MoleculeB1 MoleculeB2 MoleculeB3</a:t>
                </a:r>
              </a:p>
              <a:p>
                <a:r>
                  <a:rPr lang="en-US" sz="1600" b="1" dirty="0" smtClean="0">
                    <a:solidFill>
                      <a:srgbClr val="2E75B6"/>
                    </a:solidFill>
                    <a:latin typeface="Courier New" panose="02070309020205020404" pitchFamily="49" charset="0"/>
                    <a:cs typeface="Courier New" panose="02070309020205020404" pitchFamily="49" charset="0"/>
                  </a:rPr>
                  <a:t>...</a:t>
                </a:r>
              </a:p>
            </p:txBody>
          </p:sp>
        </p:grpSp>
        <p:sp>
          <p:nvSpPr>
            <p:cNvPr id="8" name="TextBox 7"/>
            <p:cNvSpPr txBox="1"/>
            <p:nvPr/>
          </p:nvSpPr>
          <p:spPr>
            <a:xfrm>
              <a:off x="2553630" y="4081347"/>
              <a:ext cx="543739" cy="369332"/>
            </a:xfrm>
            <a:prstGeom prst="rect">
              <a:avLst/>
            </a:prstGeom>
            <a:noFill/>
          </p:spPr>
          <p:txBody>
            <a:bodyPr wrap="none" rtlCol="0">
              <a:spAutoFit/>
            </a:bodyPr>
            <a:lstStyle/>
            <a:p>
              <a:r>
                <a:rPr lang="en-US" dirty="0" smtClean="0">
                  <a:solidFill>
                    <a:schemeClr val="tx1">
                      <a:lumMod val="65000"/>
                      <a:lumOff val="35000"/>
                    </a:schemeClr>
                  </a:solidFill>
                </a:rPr>
                <a:t>SIF</a:t>
              </a:r>
              <a:endParaRPr lang="en-US" dirty="0">
                <a:solidFill>
                  <a:schemeClr val="tx1">
                    <a:lumMod val="65000"/>
                    <a:lumOff val="35000"/>
                  </a:schemeClr>
                </a:solidFill>
              </a:endParaRPr>
            </a:p>
          </p:txBody>
        </p:sp>
        <p:sp>
          <p:nvSpPr>
            <p:cNvPr id="10" name="TextBox 9"/>
            <p:cNvSpPr txBox="1"/>
            <p:nvPr/>
          </p:nvSpPr>
          <p:spPr>
            <a:xfrm>
              <a:off x="6657278" y="4423317"/>
              <a:ext cx="2813591" cy="369332"/>
            </a:xfrm>
            <a:prstGeom prst="rect">
              <a:avLst/>
            </a:prstGeom>
            <a:noFill/>
          </p:spPr>
          <p:txBody>
            <a:bodyPr wrap="none" rtlCol="0">
              <a:spAutoFit/>
            </a:bodyPr>
            <a:lstStyle/>
            <a:p>
              <a:r>
                <a:rPr lang="en-US" dirty="0" smtClean="0">
                  <a:solidFill>
                    <a:schemeClr val="accent1">
                      <a:lumMod val="75000"/>
                    </a:schemeClr>
                  </a:solidFill>
                </a:rPr>
                <a:t>Molecule name (arbitrary)</a:t>
              </a:r>
              <a:endParaRPr lang="en-US" dirty="0">
                <a:solidFill>
                  <a:schemeClr val="accent1">
                    <a:lumMod val="75000"/>
                  </a:schemeClr>
                </a:solidFill>
              </a:endParaRPr>
            </a:p>
          </p:txBody>
        </p:sp>
        <p:sp>
          <p:nvSpPr>
            <p:cNvPr id="15" name="TextBox 14"/>
            <p:cNvSpPr txBox="1"/>
            <p:nvPr/>
          </p:nvSpPr>
          <p:spPr>
            <a:xfrm>
              <a:off x="2717181" y="4423317"/>
              <a:ext cx="2873607" cy="369332"/>
            </a:xfrm>
            <a:prstGeom prst="rect">
              <a:avLst/>
            </a:prstGeom>
            <a:noFill/>
          </p:spPr>
          <p:txBody>
            <a:bodyPr wrap="none" rtlCol="0">
              <a:spAutoFit/>
            </a:bodyPr>
            <a:lstStyle/>
            <a:p>
              <a:r>
                <a:rPr lang="en-US" dirty="0" smtClean="0">
                  <a:solidFill>
                    <a:schemeClr val="accent6">
                      <a:lumMod val="75000"/>
                    </a:schemeClr>
                  </a:solidFill>
                </a:rPr>
                <a:t>Interaction Type (arbitrary)</a:t>
              </a:r>
              <a:endParaRPr lang="en-US" dirty="0">
                <a:solidFill>
                  <a:schemeClr val="accent6">
                    <a:lumMod val="75000"/>
                  </a:schemeClr>
                </a:solidFill>
              </a:endParaRPr>
            </a:p>
          </p:txBody>
        </p:sp>
        <p:cxnSp>
          <p:nvCxnSpPr>
            <p:cNvPr id="12" name="Straight Arrow Connector 11"/>
            <p:cNvCxnSpPr/>
            <p:nvPr/>
          </p:nvCxnSpPr>
          <p:spPr>
            <a:xfrm flipH="1">
              <a:off x="6400800" y="4850780"/>
              <a:ext cx="245328" cy="345688"/>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081347" y="4739268"/>
              <a:ext cx="2408663" cy="63562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757961" y="4806176"/>
              <a:ext cx="825862" cy="51216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5038852" y="3858986"/>
            <a:ext cx="3345838" cy="2141033"/>
            <a:chOff x="2553630" y="4081347"/>
            <a:chExt cx="3345838" cy="2141033"/>
          </a:xfrm>
        </p:grpSpPr>
        <p:grpSp>
          <p:nvGrpSpPr>
            <p:cNvPr id="41" name="Group 40"/>
            <p:cNvGrpSpPr/>
            <p:nvPr/>
          </p:nvGrpSpPr>
          <p:grpSpPr>
            <a:xfrm>
              <a:off x="2575931" y="4104818"/>
              <a:ext cx="3323537" cy="2117562"/>
              <a:chOff x="1037063" y="3848340"/>
              <a:chExt cx="3323537" cy="2117562"/>
            </a:xfrm>
          </p:grpSpPr>
          <p:sp>
            <p:nvSpPr>
              <p:cNvPr id="49" name="Rectangle 48"/>
              <p:cNvSpPr/>
              <p:nvPr/>
            </p:nvSpPr>
            <p:spPr>
              <a:xfrm>
                <a:off x="1037063" y="3848340"/>
                <a:ext cx="3323537" cy="2117562"/>
              </a:xfrm>
              <a:prstGeom prst="rect">
                <a:avLst/>
              </a:prstGeom>
              <a:solidFill>
                <a:schemeClr val="bg1">
                  <a:lumMod val="75000"/>
                </a:schemeClr>
              </a:solidFill>
              <a:ln w="190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1115122" y="4882268"/>
                <a:ext cx="3145117" cy="960970"/>
              </a:xfrm>
              <a:prstGeom prst="rect">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1159727" y="4983576"/>
                <a:ext cx="2954655" cy="830997"/>
              </a:xfrm>
              <a:prstGeom prst="rect">
                <a:avLst/>
              </a:prstGeom>
              <a:noFill/>
            </p:spPr>
            <p:txBody>
              <a:bodyPr wrap="none" rtlCol="0">
                <a:spAutoFit/>
              </a:bodyPr>
              <a:lstStyle/>
              <a:p>
                <a:r>
                  <a:rPr lang="en-US" sz="1600" b="1" dirty="0" err="1" smtClean="0">
                    <a:solidFill>
                      <a:srgbClr val="2E75B6"/>
                    </a:solidFill>
                    <a:latin typeface="Courier New" panose="02070309020205020404" pitchFamily="49" charset="0"/>
                    <a:cs typeface="Courier New" panose="02070309020205020404" pitchFamily="49" charset="0"/>
                  </a:rPr>
                  <a:t>MoleculeA</a:t>
                </a:r>
                <a:r>
                  <a:rPr lang="en-US" sz="1600" b="1" dirty="0" smtClean="0">
                    <a:solidFill>
                      <a:srgbClr val="2E75B6"/>
                    </a:solidFill>
                    <a:latin typeface="Courier New" panose="02070309020205020404" pitchFamily="49" charset="0"/>
                    <a:cs typeface="Courier New" panose="02070309020205020404" pitchFamily="49" charset="0"/>
                  </a:rPr>
                  <a:t>   =</a:t>
                </a:r>
                <a:r>
                  <a:rPr lang="en-US" sz="1600" b="1" dirty="0">
                    <a:solidFill>
                      <a:srgbClr val="2E75B6"/>
                    </a:solidFill>
                    <a:latin typeface="Courier New" panose="02070309020205020404" pitchFamily="49" charset="0"/>
                    <a:cs typeface="Courier New" panose="02070309020205020404" pitchFamily="49" charset="0"/>
                  </a:rPr>
                  <a:t> </a:t>
                </a:r>
                <a:r>
                  <a:rPr lang="en-US" sz="1600" b="1" dirty="0" smtClean="0">
                    <a:solidFill>
                      <a:srgbClr val="2E75B6"/>
                    </a:solidFill>
                    <a:latin typeface="Courier New" panose="02070309020205020404" pitchFamily="49" charset="0"/>
                    <a:cs typeface="Courier New" panose="02070309020205020404" pitchFamily="49" charset="0"/>
                  </a:rPr>
                  <a:t>  </a:t>
                </a:r>
                <a:r>
                  <a:rPr lang="en-US" sz="1600" b="1" dirty="0" smtClean="0">
                    <a:solidFill>
                      <a:schemeClr val="accent6">
                        <a:lumMod val="75000"/>
                      </a:schemeClr>
                    </a:solidFill>
                    <a:latin typeface="Courier New" panose="02070309020205020404" pitchFamily="49" charset="0"/>
                    <a:cs typeface="Courier New" panose="02070309020205020404" pitchFamily="49" charset="0"/>
                  </a:rPr>
                  <a:t>Value1</a:t>
                </a:r>
              </a:p>
              <a:p>
                <a:r>
                  <a:rPr lang="en-US" sz="1600" b="1" dirty="0" err="1" smtClean="0">
                    <a:solidFill>
                      <a:schemeClr val="accent1">
                        <a:lumMod val="75000"/>
                      </a:schemeClr>
                    </a:solidFill>
                    <a:latin typeface="Courier New" panose="02070309020205020404" pitchFamily="49" charset="0"/>
                    <a:cs typeface="Courier New" panose="02070309020205020404" pitchFamily="49" charset="0"/>
                  </a:rPr>
                  <a:t>MoleculeB</a:t>
                </a:r>
                <a:r>
                  <a:rPr lang="en-US" sz="1600" b="1" dirty="0" smtClean="0">
                    <a:solidFill>
                      <a:schemeClr val="accent1">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 </a:t>
                </a:r>
                <a:r>
                  <a:rPr lang="en-US" sz="1600" b="1" dirty="0" smtClean="0">
                    <a:solidFill>
                      <a:schemeClr val="accent6">
                        <a:lumMod val="75000"/>
                      </a:schemeClr>
                    </a:solidFill>
                    <a:latin typeface="Courier New" panose="02070309020205020404" pitchFamily="49" charset="0"/>
                    <a:cs typeface="Courier New" panose="02070309020205020404" pitchFamily="49" charset="0"/>
                  </a:rPr>
                  <a:t>  Value2</a:t>
                </a:r>
                <a:r>
                  <a:rPr lang="en-US" sz="1600" b="1" dirty="0" smtClean="0">
                    <a:solidFill>
                      <a:srgbClr val="2E75B6"/>
                    </a:solidFill>
                    <a:latin typeface="Courier New" panose="02070309020205020404" pitchFamily="49" charset="0"/>
                    <a:cs typeface="Courier New" panose="02070309020205020404" pitchFamily="49" charset="0"/>
                  </a:rPr>
                  <a:t>	</a:t>
                </a:r>
              </a:p>
              <a:p>
                <a:r>
                  <a:rPr lang="en-US" sz="1600" b="1" dirty="0" smtClean="0">
                    <a:solidFill>
                      <a:srgbClr val="2E75B6"/>
                    </a:solidFill>
                    <a:latin typeface="Courier New" panose="02070309020205020404" pitchFamily="49" charset="0"/>
                    <a:cs typeface="Courier New" panose="02070309020205020404" pitchFamily="49" charset="0"/>
                  </a:rPr>
                  <a:t>...</a:t>
                </a:r>
              </a:p>
            </p:txBody>
          </p:sp>
        </p:grpSp>
        <p:sp>
          <p:nvSpPr>
            <p:cNvPr id="42" name="TextBox 41"/>
            <p:cNvSpPr txBox="1"/>
            <p:nvPr/>
          </p:nvSpPr>
          <p:spPr>
            <a:xfrm>
              <a:off x="2553630" y="4081347"/>
              <a:ext cx="2480166" cy="369332"/>
            </a:xfrm>
            <a:prstGeom prst="rect">
              <a:avLst/>
            </a:prstGeom>
            <a:noFill/>
          </p:spPr>
          <p:txBody>
            <a:bodyPr wrap="none" rtlCol="0">
              <a:spAutoFit/>
            </a:bodyPr>
            <a:lstStyle/>
            <a:p>
              <a:r>
                <a:rPr lang="en-US" dirty="0" smtClean="0">
                  <a:solidFill>
                    <a:schemeClr val="tx1">
                      <a:lumMod val="65000"/>
                      <a:lumOff val="35000"/>
                    </a:schemeClr>
                  </a:solidFill>
                </a:rPr>
                <a:t>Molecule Property File</a:t>
              </a:r>
              <a:endParaRPr lang="en-US" dirty="0">
                <a:solidFill>
                  <a:schemeClr val="tx1">
                    <a:lumMod val="65000"/>
                    <a:lumOff val="35000"/>
                  </a:schemeClr>
                </a:solidFill>
              </a:endParaRPr>
            </a:p>
          </p:txBody>
        </p:sp>
        <p:sp>
          <p:nvSpPr>
            <p:cNvPr id="43" name="TextBox 42"/>
            <p:cNvSpPr txBox="1"/>
            <p:nvPr/>
          </p:nvSpPr>
          <p:spPr>
            <a:xfrm>
              <a:off x="4496579" y="4422694"/>
              <a:ext cx="1056700" cy="369332"/>
            </a:xfrm>
            <a:prstGeom prst="rect">
              <a:avLst/>
            </a:prstGeom>
            <a:noFill/>
          </p:spPr>
          <p:txBody>
            <a:bodyPr wrap="none" rtlCol="0">
              <a:spAutoFit/>
            </a:bodyPr>
            <a:lstStyle/>
            <a:p>
              <a:r>
                <a:rPr lang="en-US" dirty="0" smtClean="0">
                  <a:solidFill>
                    <a:schemeClr val="accent6">
                      <a:lumMod val="75000"/>
                    </a:schemeClr>
                  </a:solidFill>
                </a:rPr>
                <a:t>Property</a:t>
              </a:r>
              <a:endParaRPr lang="en-US" dirty="0">
                <a:solidFill>
                  <a:schemeClr val="accent6">
                    <a:lumMod val="75000"/>
                  </a:schemeClr>
                </a:solidFill>
              </a:endParaRPr>
            </a:p>
          </p:txBody>
        </p:sp>
        <p:sp>
          <p:nvSpPr>
            <p:cNvPr id="44" name="TextBox 43"/>
            <p:cNvSpPr txBox="1"/>
            <p:nvPr/>
          </p:nvSpPr>
          <p:spPr>
            <a:xfrm>
              <a:off x="2717181" y="4423317"/>
              <a:ext cx="1787669" cy="369332"/>
            </a:xfrm>
            <a:prstGeom prst="rect">
              <a:avLst/>
            </a:prstGeom>
            <a:noFill/>
          </p:spPr>
          <p:txBody>
            <a:bodyPr wrap="none" rtlCol="0">
              <a:spAutoFit/>
            </a:bodyPr>
            <a:lstStyle/>
            <a:p>
              <a:r>
                <a:rPr lang="en-US" dirty="0" smtClean="0">
                  <a:solidFill>
                    <a:schemeClr val="accent1">
                      <a:lumMod val="75000"/>
                    </a:schemeClr>
                  </a:solidFill>
                </a:rPr>
                <a:t>Molecule Name</a:t>
              </a:r>
              <a:endParaRPr lang="en-US" dirty="0">
                <a:solidFill>
                  <a:schemeClr val="accent1">
                    <a:lumMod val="75000"/>
                  </a:schemeClr>
                </a:solidFill>
              </a:endParaRPr>
            </a:p>
          </p:txBody>
        </p:sp>
        <p:cxnSp>
          <p:nvCxnSpPr>
            <p:cNvPr id="46" name="Straight Arrow Connector 45"/>
            <p:cNvCxnSpPr/>
            <p:nvPr/>
          </p:nvCxnSpPr>
          <p:spPr>
            <a:xfrm flipH="1">
              <a:off x="4996220" y="4877714"/>
              <a:ext cx="78058" cy="36799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3464868" y="4806176"/>
              <a:ext cx="293093" cy="365203"/>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6940372" y="4376907"/>
            <a:ext cx="4868767" cy="2141033"/>
            <a:chOff x="2553630" y="4081347"/>
            <a:chExt cx="4868767" cy="2141033"/>
          </a:xfrm>
        </p:grpSpPr>
        <p:grpSp>
          <p:nvGrpSpPr>
            <p:cNvPr id="55" name="Group 54"/>
            <p:cNvGrpSpPr/>
            <p:nvPr/>
          </p:nvGrpSpPr>
          <p:grpSpPr>
            <a:xfrm>
              <a:off x="2575931" y="4104818"/>
              <a:ext cx="4846466" cy="2117562"/>
              <a:chOff x="1037063" y="3848340"/>
              <a:chExt cx="4846466" cy="2117562"/>
            </a:xfrm>
          </p:grpSpPr>
          <p:sp>
            <p:nvSpPr>
              <p:cNvPr id="61" name="Rectangle 60"/>
              <p:cNvSpPr/>
              <p:nvPr/>
            </p:nvSpPr>
            <p:spPr>
              <a:xfrm>
                <a:off x="1037063" y="3848340"/>
                <a:ext cx="4824165" cy="2117562"/>
              </a:xfrm>
              <a:prstGeom prst="rect">
                <a:avLst/>
              </a:prstGeom>
              <a:solidFill>
                <a:schemeClr val="bg1">
                  <a:lumMod val="75000"/>
                </a:schemeClr>
              </a:solidFill>
              <a:ln w="190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115122" y="4882268"/>
                <a:ext cx="4645745" cy="960970"/>
              </a:xfrm>
              <a:prstGeom prst="rect">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1159726" y="4983576"/>
                <a:ext cx="4723803" cy="830997"/>
              </a:xfrm>
              <a:prstGeom prst="rect">
                <a:avLst/>
              </a:prstGeom>
              <a:noFill/>
            </p:spPr>
            <p:txBody>
              <a:bodyPr wrap="square" rtlCol="0">
                <a:spAutoFit/>
              </a:bodyPr>
              <a:lstStyle/>
              <a:p>
                <a:r>
                  <a:rPr lang="en-US" sz="1600" b="1" dirty="0" err="1" smtClean="0">
                    <a:solidFill>
                      <a:srgbClr val="2E75B6"/>
                    </a:solidFill>
                    <a:latin typeface="Courier New" panose="02070309020205020404" pitchFamily="49" charset="0"/>
                    <a:cs typeface="Courier New" panose="02070309020205020404" pitchFamily="49" charset="0"/>
                  </a:rPr>
                  <a:t>MoleculeA</a:t>
                </a:r>
                <a:r>
                  <a:rPr lang="en-US" sz="1600" b="1" dirty="0" smtClean="0">
                    <a:solidFill>
                      <a:srgbClr val="2E75B6"/>
                    </a:solidFill>
                    <a:latin typeface="Courier New" panose="02070309020205020404" pitchFamily="49" charset="0"/>
                    <a:cs typeface="Courier New" panose="02070309020205020404" pitchFamily="49" charset="0"/>
                  </a:rPr>
                  <a:t> (pp) MoleculeB1</a:t>
                </a:r>
                <a:r>
                  <a:rPr lang="en-US" sz="1600" b="1" dirty="0">
                    <a:solidFill>
                      <a:srgbClr val="2E75B6"/>
                    </a:solidFill>
                    <a:latin typeface="Courier New" panose="02070309020205020404" pitchFamily="49" charset="0"/>
                    <a:cs typeface="Courier New" panose="02070309020205020404" pitchFamily="49" charset="0"/>
                  </a:rPr>
                  <a:t> </a:t>
                </a:r>
                <a:r>
                  <a:rPr lang="en-US" sz="1600" b="1" dirty="0" smtClean="0">
                    <a:solidFill>
                      <a:srgbClr val="2E75B6"/>
                    </a:solidFill>
                    <a:latin typeface="Courier New" panose="02070309020205020404" pitchFamily="49" charset="0"/>
                    <a:cs typeface="Courier New" panose="02070309020205020404" pitchFamily="49" charset="0"/>
                  </a:rPr>
                  <a:t>= </a:t>
                </a:r>
                <a:r>
                  <a:rPr lang="en-US" sz="1600" b="1" dirty="0" smtClean="0">
                    <a:solidFill>
                      <a:schemeClr val="accent6">
                        <a:lumMod val="75000"/>
                      </a:schemeClr>
                    </a:solidFill>
                    <a:latin typeface="Courier New" panose="02070309020205020404" pitchFamily="49" charset="0"/>
                    <a:cs typeface="Courier New" panose="02070309020205020404" pitchFamily="49" charset="0"/>
                  </a:rPr>
                  <a:t>Value1</a:t>
                </a:r>
              </a:p>
              <a:p>
                <a:r>
                  <a:rPr lang="en-US" sz="1600" b="1" dirty="0" err="1" smtClean="0">
                    <a:solidFill>
                      <a:schemeClr val="accent1">
                        <a:lumMod val="75000"/>
                      </a:schemeClr>
                    </a:solidFill>
                    <a:latin typeface="Courier New" panose="02070309020205020404" pitchFamily="49" charset="0"/>
                    <a:cs typeface="Courier New" panose="02070309020205020404" pitchFamily="49" charset="0"/>
                  </a:rPr>
                  <a:t>MoleculeA</a:t>
                </a:r>
                <a:r>
                  <a:rPr lang="en-US" sz="1600" b="1" dirty="0" smtClean="0">
                    <a:solidFill>
                      <a:schemeClr val="accent1">
                        <a:lumMod val="75000"/>
                      </a:schemeClr>
                    </a:solidFill>
                    <a:latin typeface="Courier New" panose="02070309020205020404" pitchFamily="49" charset="0"/>
                    <a:cs typeface="Courier New" panose="02070309020205020404" pitchFamily="49" charset="0"/>
                  </a:rPr>
                  <a:t> (pp) MoleculeB2</a:t>
                </a:r>
                <a:r>
                  <a:rPr lang="en-US" sz="1600" b="1" dirty="0">
                    <a:solidFill>
                      <a:schemeClr val="accent6">
                        <a:lumMod val="75000"/>
                      </a:schemeClr>
                    </a:solidFill>
                    <a:latin typeface="Courier New" panose="02070309020205020404" pitchFamily="49" charset="0"/>
                    <a:cs typeface="Courier New" panose="02070309020205020404" pitchFamily="49" charset="0"/>
                  </a:rPr>
                  <a:t> </a:t>
                </a:r>
                <a:r>
                  <a:rPr lang="en-US" sz="1600" b="1" dirty="0" smtClean="0">
                    <a:solidFill>
                      <a:schemeClr val="accent6">
                        <a:lumMod val="75000"/>
                      </a:schemeClr>
                    </a:solidFill>
                    <a:latin typeface="Courier New" panose="02070309020205020404" pitchFamily="49" charset="0"/>
                    <a:cs typeface="Courier New" panose="02070309020205020404" pitchFamily="49" charset="0"/>
                  </a:rPr>
                  <a:t>= Value2</a:t>
                </a:r>
                <a:endParaRPr lang="en-US" sz="1600" b="1" dirty="0" smtClean="0">
                  <a:solidFill>
                    <a:srgbClr val="2E75B6"/>
                  </a:solidFill>
                  <a:latin typeface="Courier New" panose="02070309020205020404" pitchFamily="49" charset="0"/>
                  <a:cs typeface="Courier New" panose="02070309020205020404" pitchFamily="49" charset="0"/>
                </a:endParaRPr>
              </a:p>
              <a:p>
                <a:r>
                  <a:rPr lang="en-US" sz="1600" b="1" dirty="0" smtClean="0">
                    <a:solidFill>
                      <a:srgbClr val="2E75B6"/>
                    </a:solidFill>
                    <a:latin typeface="Courier New" panose="02070309020205020404" pitchFamily="49" charset="0"/>
                    <a:cs typeface="Courier New" panose="02070309020205020404" pitchFamily="49" charset="0"/>
                  </a:rPr>
                  <a:t>...</a:t>
                </a:r>
              </a:p>
            </p:txBody>
          </p:sp>
        </p:grpSp>
        <p:sp>
          <p:nvSpPr>
            <p:cNvPr id="56" name="TextBox 55"/>
            <p:cNvSpPr txBox="1"/>
            <p:nvPr/>
          </p:nvSpPr>
          <p:spPr>
            <a:xfrm>
              <a:off x="2553630" y="4081347"/>
              <a:ext cx="2634054" cy="369332"/>
            </a:xfrm>
            <a:prstGeom prst="rect">
              <a:avLst/>
            </a:prstGeom>
            <a:noFill/>
          </p:spPr>
          <p:txBody>
            <a:bodyPr wrap="none" rtlCol="0">
              <a:spAutoFit/>
            </a:bodyPr>
            <a:lstStyle/>
            <a:p>
              <a:r>
                <a:rPr lang="en-US" dirty="0" smtClean="0">
                  <a:solidFill>
                    <a:schemeClr val="tx1">
                      <a:lumMod val="65000"/>
                      <a:lumOff val="35000"/>
                    </a:schemeClr>
                  </a:solidFill>
                </a:rPr>
                <a:t>Interaction Property File</a:t>
              </a:r>
              <a:endParaRPr lang="en-US" dirty="0">
                <a:solidFill>
                  <a:schemeClr val="tx1">
                    <a:lumMod val="65000"/>
                    <a:lumOff val="35000"/>
                  </a:schemeClr>
                </a:solidFill>
              </a:endParaRPr>
            </a:p>
          </p:txBody>
        </p:sp>
        <p:sp>
          <p:nvSpPr>
            <p:cNvPr id="57" name="TextBox 56"/>
            <p:cNvSpPr txBox="1"/>
            <p:nvPr/>
          </p:nvSpPr>
          <p:spPr>
            <a:xfrm>
              <a:off x="6204017" y="4436844"/>
              <a:ext cx="1056700" cy="369332"/>
            </a:xfrm>
            <a:prstGeom prst="rect">
              <a:avLst/>
            </a:prstGeom>
            <a:noFill/>
          </p:spPr>
          <p:txBody>
            <a:bodyPr wrap="none" rtlCol="0">
              <a:spAutoFit/>
            </a:bodyPr>
            <a:lstStyle/>
            <a:p>
              <a:r>
                <a:rPr lang="en-US" dirty="0" smtClean="0">
                  <a:solidFill>
                    <a:schemeClr val="accent6">
                      <a:lumMod val="75000"/>
                    </a:schemeClr>
                  </a:solidFill>
                </a:rPr>
                <a:t>Property</a:t>
              </a:r>
              <a:endParaRPr lang="en-US" dirty="0">
                <a:solidFill>
                  <a:schemeClr val="accent6">
                    <a:lumMod val="75000"/>
                  </a:schemeClr>
                </a:solidFill>
              </a:endParaRPr>
            </a:p>
          </p:txBody>
        </p:sp>
        <p:sp>
          <p:nvSpPr>
            <p:cNvPr id="58" name="TextBox 57"/>
            <p:cNvSpPr txBox="1"/>
            <p:nvPr/>
          </p:nvSpPr>
          <p:spPr>
            <a:xfrm>
              <a:off x="2717181" y="4423317"/>
              <a:ext cx="1941557" cy="369332"/>
            </a:xfrm>
            <a:prstGeom prst="rect">
              <a:avLst/>
            </a:prstGeom>
            <a:noFill/>
          </p:spPr>
          <p:txBody>
            <a:bodyPr wrap="none" rtlCol="0">
              <a:spAutoFit/>
            </a:bodyPr>
            <a:lstStyle/>
            <a:p>
              <a:r>
                <a:rPr lang="en-US" dirty="0" smtClean="0">
                  <a:solidFill>
                    <a:schemeClr val="accent1">
                      <a:lumMod val="75000"/>
                    </a:schemeClr>
                  </a:solidFill>
                </a:rPr>
                <a:t>Interaction Name</a:t>
              </a:r>
              <a:endParaRPr lang="en-US" dirty="0">
                <a:solidFill>
                  <a:schemeClr val="accent1">
                    <a:lumMod val="75000"/>
                  </a:schemeClr>
                </a:solidFill>
              </a:endParaRPr>
            </a:p>
          </p:txBody>
        </p:sp>
        <p:cxnSp>
          <p:nvCxnSpPr>
            <p:cNvPr id="59" name="Straight Arrow Connector 58"/>
            <p:cNvCxnSpPr/>
            <p:nvPr/>
          </p:nvCxnSpPr>
          <p:spPr>
            <a:xfrm flipH="1">
              <a:off x="6732367" y="4822159"/>
              <a:ext cx="78058" cy="36799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3757962" y="4806176"/>
              <a:ext cx="319071" cy="42926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456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83710" y="2705725"/>
            <a:ext cx="7824579" cy="830997"/>
          </a:xfrm>
          <a:prstGeom prst="rect">
            <a:avLst/>
          </a:prstGeom>
          <a:noFill/>
        </p:spPr>
        <p:txBody>
          <a:bodyPr wrap="none" rtlCol="0">
            <a:spAutoFit/>
          </a:bodyPr>
          <a:lstStyle/>
          <a:p>
            <a:pPr algn="ctr"/>
            <a:r>
              <a:rPr lang="en-US" sz="4800" dirty="0" smtClean="0">
                <a:solidFill>
                  <a:schemeClr val="accent1">
                    <a:lumMod val="75000"/>
                  </a:schemeClr>
                </a:solidFill>
                <a:latin typeface="Arial" panose="020B0604020202020204" pitchFamily="34" charset="0"/>
                <a:cs typeface="Arial" panose="020B0604020202020204" pitchFamily="34" charset="0"/>
              </a:rPr>
              <a:t>Interaction Data Resources</a:t>
            </a:r>
            <a:endParaRPr lang="en-US" sz="4000" i="1" dirty="0" smtClean="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22197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Data Resources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p:cNvSpPr txBox="1"/>
          <p:nvPr/>
        </p:nvSpPr>
        <p:spPr>
          <a:xfrm>
            <a:off x="287609" y="653380"/>
            <a:ext cx="5597739" cy="400110"/>
          </a:xfrm>
          <a:prstGeom prst="rect">
            <a:avLst/>
          </a:prstGeom>
          <a:noFill/>
        </p:spPr>
        <p:txBody>
          <a:bodyPr wrap="square" rtlCol="0">
            <a:spAutoFit/>
          </a:bodyPr>
          <a:lstStyle/>
          <a:p>
            <a:pPr marL="117475"/>
            <a:r>
              <a:rPr lang="en-US" sz="2000" dirty="0" smtClean="0">
                <a:solidFill>
                  <a:schemeClr val="accent1">
                    <a:lumMod val="75000"/>
                  </a:schemeClr>
                </a:solidFill>
                <a:latin typeface="Arial" panose="020B0604020202020204" pitchFamily="34" charset="0"/>
                <a:cs typeface="Arial" panose="020B0604020202020204" pitchFamily="34" charset="0"/>
              </a:rPr>
              <a:t>Primary Data Providers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39" y="1201480"/>
            <a:ext cx="5851428" cy="514285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6613451" y="1486269"/>
            <a:ext cx="5431337" cy="3816429"/>
          </a:xfrm>
          <a:prstGeom prst="rect">
            <a:avLst/>
          </a:prstGeom>
          <a:noFill/>
        </p:spPr>
        <p:txBody>
          <a:bodyPr wrap="square" rtlCol="0">
            <a:spAutoFit/>
          </a:bodyPr>
          <a:lstStyle/>
          <a:p>
            <a:pPr marL="182880" indent="-182880">
              <a:buFont typeface="Arial" panose="020B0604020202020204" pitchFamily="34" charset="0"/>
              <a:buChar char="•"/>
            </a:pPr>
            <a:r>
              <a:rPr lang="en-US" dirty="0" smtClean="0">
                <a:solidFill>
                  <a:schemeClr val="accent1">
                    <a:lumMod val="75000"/>
                  </a:schemeClr>
                </a:solidFill>
              </a:rPr>
              <a:t>Detailed (aka ‘IMEx-level’ or ‘deep’) curation </a:t>
            </a:r>
          </a:p>
          <a:p>
            <a:pPr marL="548640" indent="-182880">
              <a:buFont typeface="Courier New" panose="02070309020205020404" pitchFamily="49" charset="0"/>
              <a:buChar char="o"/>
            </a:pPr>
            <a:r>
              <a:rPr lang="en-US" sz="1400" dirty="0" smtClean="0">
                <a:solidFill>
                  <a:schemeClr val="accent1">
                    <a:lumMod val="75000"/>
                  </a:schemeClr>
                </a:solidFill>
              </a:rPr>
              <a:t>IntAct, EBI (European Bioinformatics Institute), EU</a:t>
            </a:r>
          </a:p>
          <a:p>
            <a:pPr marL="548640" indent="-182880">
              <a:buFont typeface="Courier New" panose="02070309020205020404" pitchFamily="49" charset="0"/>
              <a:buChar char="o"/>
            </a:pPr>
            <a:r>
              <a:rPr lang="en-US" sz="1400" dirty="0" smtClean="0">
                <a:solidFill>
                  <a:schemeClr val="accent1">
                    <a:lumMod val="75000"/>
                  </a:schemeClr>
                </a:solidFill>
              </a:rPr>
              <a:t>DIP (Database of Interacting Proteins), UCLA</a:t>
            </a:r>
          </a:p>
          <a:p>
            <a:pPr marL="548640" indent="-182880">
              <a:buFont typeface="Courier New" panose="02070309020205020404" pitchFamily="49" charset="0"/>
              <a:buChar char="o"/>
            </a:pPr>
            <a:r>
              <a:rPr lang="en-US" sz="1400" dirty="0" smtClean="0">
                <a:solidFill>
                  <a:schemeClr val="accent1">
                    <a:lumMod val="75000"/>
                  </a:schemeClr>
                </a:solidFill>
              </a:rPr>
              <a:t>MINT (Molecular </a:t>
            </a:r>
            <a:r>
              <a:rPr lang="en-US" sz="1400" dirty="0" err="1" smtClean="0">
                <a:solidFill>
                  <a:schemeClr val="accent1">
                    <a:lumMod val="75000"/>
                  </a:schemeClr>
                </a:solidFill>
              </a:rPr>
              <a:t>INTeractions</a:t>
            </a:r>
            <a:r>
              <a:rPr lang="en-US" sz="1400" dirty="0" smtClean="0">
                <a:solidFill>
                  <a:schemeClr val="accent1">
                    <a:lumMod val="75000"/>
                  </a:schemeClr>
                </a:solidFill>
              </a:rPr>
              <a:t>), U of Rome, Italy</a:t>
            </a:r>
          </a:p>
          <a:p>
            <a:pPr marL="548640" indent="-182880">
              <a:buFont typeface="Courier New" panose="02070309020205020404" pitchFamily="49" charset="0"/>
              <a:buChar char="o"/>
            </a:pPr>
            <a:r>
              <a:rPr lang="en-US" sz="1400" dirty="0" smtClean="0">
                <a:solidFill>
                  <a:schemeClr val="accent1">
                    <a:lumMod val="75000"/>
                  </a:schemeClr>
                </a:solidFill>
              </a:rPr>
              <a:t>UniprotKB/SwissProt, SIB, Geneva, Switzerland</a:t>
            </a:r>
          </a:p>
          <a:p>
            <a:pPr marL="182880" indent="-182880">
              <a:spcBef>
                <a:spcPts val="600"/>
              </a:spcBef>
              <a:buFont typeface="Arial" panose="020B0604020202020204" pitchFamily="34" charset="0"/>
              <a:buChar char="•"/>
            </a:pPr>
            <a:r>
              <a:rPr lang="en-US" dirty="0" smtClean="0">
                <a:solidFill>
                  <a:schemeClr val="accent1">
                    <a:lumMod val="75000"/>
                  </a:schemeClr>
                </a:solidFill>
              </a:rPr>
              <a:t>Lightweight curation</a:t>
            </a:r>
          </a:p>
          <a:p>
            <a:pPr marL="548640" indent="-182880">
              <a:buFont typeface="Courier New" panose="02070309020205020404" pitchFamily="49" charset="0"/>
              <a:buChar char="o"/>
            </a:pPr>
            <a:r>
              <a:rPr lang="en-US" sz="1400" dirty="0" smtClean="0">
                <a:solidFill>
                  <a:schemeClr val="accent1">
                    <a:lumMod val="75000"/>
                  </a:schemeClr>
                </a:solidFill>
              </a:rPr>
              <a:t>BioGRID</a:t>
            </a:r>
          </a:p>
          <a:p>
            <a:pPr marL="1005840" lvl="1" indent="-182880">
              <a:buFont typeface="Wingdings" panose="05000000000000000000" pitchFamily="2" charset="2"/>
              <a:buChar char="§"/>
            </a:pPr>
            <a:r>
              <a:rPr lang="en-US" sz="1200" dirty="0" err="1" smtClean="0">
                <a:solidFill>
                  <a:schemeClr val="accent1">
                    <a:lumMod val="75000"/>
                  </a:schemeClr>
                </a:solidFill>
              </a:rPr>
              <a:t>Univerisity</a:t>
            </a:r>
            <a:r>
              <a:rPr lang="en-US" sz="1200" dirty="0" smtClean="0">
                <a:solidFill>
                  <a:schemeClr val="accent1">
                    <a:lumMod val="75000"/>
                  </a:schemeClr>
                </a:solidFill>
              </a:rPr>
              <a:t> of Montreal, Canada</a:t>
            </a:r>
          </a:p>
          <a:p>
            <a:pPr marL="1005840" lvl="1" indent="-182880">
              <a:buFont typeface="Wingdings" panose="05000000000000000000" pitchFamily="2" charset="2"/>
              <a:buChar char="§"/>
            </a:pPr>
            <a:r>
              <a:rPr lang="en-US" sz="1200" dirty="0" err="1" smtClean="0">
                <a:solidFill>
                  <a:schemeClr val="accent1">
                    <a:lumMod val="75000"/>
                  </a:schemeClr>
                </a:solidFill>
              </a:rPr>
              <a:t>Lunenfeld-Tannenbaun</a:t>
            </a:r>
            <a:r>
              <a:rPr lang="en-US" sz="1200" dirty="0" smtClean="0">
                <a:solidFill>
                  <a:schemeClr val="accent1">
                    <a:lumMod val="75000"/>
                  </a:schemeClr>
                </a:solidFill>
              </a:rPr>
              <a:t> Research Institute, Toronto, Canada</a:t>
            </a:r>
          </a:p>
          <a:p>
            <a:pPr marL="1005840" lvl="1" indent="-182880">
              <a:buFont typeface="Wingdings" panose="05000000000000000000" pitchFamily="2" charset="2"/>
              <a:buChar char="§"/>
            </a:pPr>
            <a:r>
              <a:rPr lang="en-US" sz="1200" dirty="0" smtClean="0">
                <a:solidFill>
                  <a:schemeClr val="accent1">
                    <a:lumMod val="75000"/>
                  </a:schemeClr>
                </a:solidFill>
              </a:rPr>
              <a:t>Princeton University</a:t>
            </a:r>
          </a:p>
          <a:p>
            <a:pPr marL="182880" indent="-182880">
              <a:spcBef>
                <a:spcPts val="600"/>
              </a:spcBef>
              <a:buFont typeface="Arial" panose="020B0604020202020204" pitchFamily="34" charset="0"/>
              <a:buChar char="•"/>
            </a:pPr>
            <a:r>
              <a:rPr lang="en-US" dirty="0" smtClean="0">
                <a:solidFill>
                  <a:schemeClr val="accent1">
                    <a:lumMod val="75000"/>
                  </a:schemeClr>
                </a:solidFill>
              </a:rPr>
              <a:t>Defunct</a:t>
            </a:r>
          </a:p>
          <a:p>
            <a:pPr marL="548640" indent="-182880">
              <a:buFont typeface="Courier New" panose="02070309020205020404" pitchFamily="49" charset="0"/>
              <a:buChar char="o"/>
            </a:pPr>
            <a:r>
              <a:rPr lang="en-US" sz="1400" dirty="0" smtClean="0">
                <a:solidFill>
                  <a:schemeClr val="accent1">
                    <a:lumMod val="75000"/>
                  </a:schemeClr>
                </a:solidFill>
              </a:rPr>
              <a:t>BIND</a:t>
            </a:r>
          </a:p>
          <a:p>
            <a:pPr marL="548640" indent="-182880">
              <a:buFont typeface="Courier New" panose="02070309020205020404" pitchFamily="49" charset="0"/>
              <a:buChar char="o"/>
            </a:pPr>
            <a:r>
              <a:rPr lang="en-US" sz="1400" dirty="0" smtClean="0">
                <a:solidFill>
                  <a:schemeClr val="accent1">
                    <a:lumMod val="75000"/>
                  </a:schemeClr>
                </a:solidFill>
              </a:rPr>
              <a:t>MIPS/</a:t>
            </a:r>
            <a:r>
              <a:rPr lang="en-US" sz="1400" dirty="0" err="1" smtClean="0">
                <a:solidFill>
                  <a:schemeClr val="accent1">
                    <a:lumMod val="75000"/>
                  </a:schemeClr>
                </a:solidFill>
              </a:rPr>
              <a:t>MPact</a:t>
            </a:r>
            <a:endParaRPr lang="en-US" sz="1400" dirty="0" smtClean="0">
              <a:solidFill>
                <a:schemeClr val="accent1">
                  <a:lumMod val="75000"/>
                </a:schemeClr>
              </a:solidFill>
            </a:endParaRPr>
          </a:p>
          <a:p>
            <a:pPr marL="548640" indent="-182880">
              <a:buFont typeface="Courier New" panose="02070309020205020404" pitchFamily="49" charset="0"/>
              <a:buChar char="o"/>
            </a:pPr>
            <a:r>
              <a:rPr lang="en-US" sz="1400" dirty="0" smtClean="0">
                <a:solidFill>
                  <a:schemeClr val="accent1">
                    <a:lumMod val="75000"/>
                  </a:schemeClr>
                </a:solidFill>
              </a:rPr>
              <a:t>HPRD</a:t>
            </a:r>
          </a:p>
          <a:p>
            <a:pPr marL="548640" indent="-182880">
              <a:buFont typeface="Courier New" panose="02070309020205020404" pitchFamily="49" charset="0"/>
              <a:buChar char="o"/>
            </a:pPr>
            <a:r>
              <a:rPr lang="en-US" sz="1400" dirty="0" smtClean="0">
                <a:solidFill>
                  <a:schemeClr val="accent1">
                    <a:lumMod val="75000"/>
                  </a:schemeClr>
                </a:solidFill>
              </a:rPr>
              <a:t>MPIDB</a:t>
            </a:r>
            <a:endParaRPr lang="en-US" sz="1600" dirty="0">
              <a:solidFill>
                <a:schemeClr val="accent1">
                  <a:lumMod val="75000"/>
                </a:schemeClr>
              </a:solidFill>
            </a:endParaRPr>
          </a:p>
          <a:p>
            <a:pPr marL="548640" indent="-182880">
              <a:buFont typeface="Courier New" panose="02070309020205020404" pitchFamily="49" charset="0"/>
              <a:buChar char="o"/>
            </a:pPr>
            <a:r>
              <a:rPr lang="en-US" sz="1600" dirty="0" smtClean="0">
                <a:solidFill>
                  <a:schemeClr val="accent1">
                    <a:lumMod val="75000"/>
                  </a:schemeClr>
                </a:solidFill>
              </a:rPr>
              <a:t>...</a:t>
            </a:r>
          </a:p>
        </p:txBody>
      </p:sp>
    </p:spTree>
    <p:extLst>
      <p:ext uri="{BB962C8B-B14F-4D97-AF65-F5344CB8AC3E}">
        <p14:creationId xmlns:p14="http://schemas.microsoft.com/office/powerpoint/2010/main" val="24381060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Data Resources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p:cNvSpPr txBox="1"/>
          <p:nvPr/>
        </p:nvSpPr>
        <p:spPr>
          <a:xfrm>
            <a:off x="287609" y="653380"/>
            <a:ext cx="5597739" cy="400110"/>
          </a:xfrm>
          <a:prstGeom prst="rect">
            <a:avLst/>
          </a:prstGeom>
          <a:noFill/>
        </p:spPr>
        <p:txBody>
          <a:bodyPr wrap="square" rtlCol="0">
            <a:spAutoFit/>
          </a:bodyPr>
          <a:lstStyle/>
          <a:p>
            <a:pPr marL="117475"/>
            <a:r>
              <a:rPr lang="en-US" sz="2000" i="1" dirty="0" smtClean="0">
                <a:solidFill>
                  <a:schemeClr val="accent1">
                    <a:lumMod val="75000"/>
                  </a:schemeClr>
                </a:solidFill>
                <a:latin typeface="Arial" panose="020B0604020202020204" pitchFamily="34" charset="0"/>
                <a:cs typeface="Arial" panose="020B0604020202020204" pitchFamily="34" charset="0"/>
              </a:rPr>
              <a:t>IMEx Consortium</a:t>
            </a:r>
          </a:p>
        </p:txBody>
      </p:sp>
      <p:sp>
        <p:nvSpPr>
          <p:cNvPr id="9" name="TextBox 8"/>
          <p:cNvSpPr txBox="1"/>
          <p:nvPr/>
        </p:nvSpPr>
        <p:spPr>
          <a:xfrm>
            <a:off x="1263749" y="1455731"/>
            <a:ext cx="9771396" cy="4924425"/>
          </a:xfrm>
          <a:prstGeom prst="rect">
            <a:avLst/>
          </a:prstGeom>
          <a:noFill/>
        </p:spPr>
        <p:txBody>
          <a:bodyPr wrap="square" rtlCol="0">
            <a:spAutoFit/>
          </a:bodyPr>
          <a:lstStyle/>
          <a:p>
            <a:pPr>
              <a:spcAft>
                <a:spcPts val="600"/>
              </a:spcAft>
            </a:pPr>
            <a:r>
              <a:rPr lang="en-US" b="1" dirty="0" smtClean="0">
                <a:solidFill>
                  <a:schemeClr val="accent1">
                    <a:lumMod val="75000"/>
                  </a:schemeClr>
                </a:solidFill>
              </a:rPr>
              <a:t>Participating databases</a:t>
            </a:r>
            <a:endParaRPr lang="en-US" sz="1600" b="1" dirty="0" smtClean="0">
              <a:solidFill>
                <a:schemeClr val="accent1">
                  <a:lumMod val="75000"/>
                </a:schemeClr>
              </a:solidFill>
            </a:endParaRPr>
          </a:p>
          <a:p>
            <a:pPr lvl="1" indent="-182563">
              <a:buFont typeface="Arial" panose="020B0604020202020204" pitchFamily="34" charset="0"/>
              <a:buChar char="•"/>
            </a:pPr>
            <a:r>
              <a:rPr lang="en-US" sz="1600" dirty="0" smtClean="0">
                <a:solidFill>
                  <a:schemeClr val="accent1">
                    <a:lumMod val="75000"/>
                  </a:schemeClr>
                </a:solidFill>
              </a:rPr>
              <a:t>Active curation</a:t>
            </a:r>
          </a:p>
          <a:p>
            <a:pPr marL="914400" indent="-182563">
              <a:buFont typeface="Courier New" panose="02070309020205020404" pitchFamily="49" charset="0"/>
              <a:buChar char="o"/>
            </a:pPr>
            <a:r>
              <a:rPr lang="en-US" sz="1400" dirty="0" smtClean="0">
                <a:solidFill>
                  <a:schemeClr val="accent1">
                    <a:lumMod val="75000"/>
                  </a:schemeClr>
                </a:solidFill>
              </a:rPr>
              <a:t>IntAct, EBI (European Bioinformatics Institute), </a:t>
            </a:r>
            <a:r>
              <a:rPr lang="en-US" sz="1400" dirty="0" err="1" smtClean="0">
                <a:solidFill>
                  <a:schemeClr val="accent1">
                    <a:lumMod val="75000"/>
                  </a:schemeClr>
                </a:solidFill>
              </a:rPr>
              <a:t>Hinxton</a:t>
            </a:r>
            <a:r>
              <a:rPr lang="en-US" sz="1400" dirty="0" smtClean="0">
                <a:solidFill>
                  <a:schemeClr val="accent1">
                    <a:lumMod val="75000"/>
                  </a:schemeClr>
                </a:solidFill>
              </a:rPr>
              <a:t>, UK</a:t>
            </a:r>
          </a:p>
          <a:p>
            <a:pPr marL="731837"/>
            <a:r>
              <a:rPr lang="en-US" sz="1400" dirty="0" smtClean="0">
                <a:solidFill>
                  <a:schemeClr val="accent1">
                    <a:lumMod val="75000"/>
                  </a:schemeClr>
                </a:solidFill>
              </a:rPr>
              <a:t>		</a:t>
            </a:r>
            <a:r>
              <a:rPr lang="en-US" sz="1400" i="1" dirty="0" smtClean="0">
                <a:solidFill>
                  <a:schemeClr val="accent1">
                    <a:lumMod val="75000"/>
                  </a:schemeClr>
                </a:solidFill>
              </a:rPr>
              <a:t>https://www.ebi.ac.uk/intact</a:t>
            </a:r>
          </a:p>
          <a:p>
            <a:pPr marL="914400" indent="-182563">
              <a:spcBef>
                <a:spcPts val="600"/>
              </a:spcBef>
              <a:buFont typeface="Courier New" panose="02070309020205020404" pitchFamily="49" charset="0"/>
              <a:buChar char="o"/>
            </a:pPr>
            <a:r>
              <a:rPr lang="en-US" sz="1400" dirty="0" smtClean="0">
                <a:solidFill>
                  <a:schemeClr val="accent1">
                    <a:lumMod val="75000"/>
                  </a:schemeClr>
                </a:solidFill>
              </a:rPr>
              <a:t>DIP (Database of Interacting Proteins), UCLA</a:t>
            </a:r>
          </a:p>
          <a:p>
            <a:pPr marL="731837"/>
            <a:r>
              <a:rPr lang="en-US" sz="1400" dirty="0" smtClean="0">
                <a:solidFill>
                  <a:schemeClr val="accent1">
                    <a:lumMod val="75000"/>
                  </a:schemeClr>
                </a:solidFill>
              </a:rPr>
              <a:t>		</a:t>
            </a:r>
            <a:r>
              <a:rPr lang="en-US" sz="1400" i="1" dirty="0" smtClean="0">
                <a:solidFill>
                  <a:schemeClr val="accent1">
                    <a:lumMod val="75000"/>
                  </a:schemeClr>
                </a:solidFill>
              </a:rPr>
              <a:t>https://dip.doe-mbi.ucla.edu, https://dip.mbi.ucla.edu</a:t>
            </a:r>
          </a:p>
          <a:p>
            <a:pPr marL="914400" indent="-182563">
              <a:spcBef>
                <a:spcPts val="600"/>
              </a:spcBef>
              <a:buFont typeface="Courier New" panose="02070309020205020404" pitchFamily="49" charset="0"/>
              <a:buChar char="o"/>
            </a:pPr>
            <a:r>
              <a:rPr lang="en-US" sz="1400" dirty="0" smtClean="0">
                <a:solidFill>
                  <a:schemeClr val="accent1">
                    <a:lumMod val="75000"/>
                  </a:schemeClr>
                </a:solidFill>
              </a:rPr>
              <a:t>MINT (Molecular </a:t>
            </a:r>
            <a:r>
              <a:rPr lang="en-US" sz="1400" dirty="0" err="1" smtClean="0">
                <a:solidFill>
                  <a:schemeClr val="accent1">
                    <a:lumMod val="75000"/>
                  </a:schemeClr>
                </a:solidFill>
              </a:rPr>
              <a:t>INTeractions</a:t>
            </a:r>
            <a:r>
              <a:rPr lang="en-US" sz="1400" dirty="0" smtClean="0">
                <a:solidFill>
                  <a:schemeClr val="accent1">
                    <a:lumMod val="75000"/>
                  </a:schemeClr>
                </a:solidFill>
              </a:rPr>
              <a:t>), University of Rome, Italy</a:t>
            </a:r>
          </a:p>
          <a:p>
            <a:pPr marL="731837"/>
            <a:r>
              <a:rPr lang="en-US" sz="1400" dirty="0" smtClean="0">
                <a:solidFill>
                  <a:schemeClr val="accent1">
                    <a:lumMod val="75000"/>
                  </a:schemeClr>
                </a:solidFill>
              </a:rPr>
              <a:t>		</a:t>
            </a:r>
            <a:r>
              <a:rPr lang="en-US" sz="1400" i="1" dirty="0" smtClean="0">
                <a:solidFill>
                  <a:schemeClr val="accent1">
                    <a:lumMod val="75000"/>
                  </a:schemeClr>
                </a:solidFill>
              </a:rPr>
              <a:t>https</a:t>
            </a:r>
            <a:r>
              <a:rPr lang="en-US" sz="1400" i="1" dirty="0">
                <a:solidFill>
                  <a:schemeClr val="accent1">
                    <a:lumMod val="75000"/>
                  </a:schemeClr>
                </a:solidFill>
              </a:rPr>
              <a:t>://mint.bio.uniroma2.it/</a:t>
            </a:r>
            <a:endParaRPr lang="en-US" sz="1400" i="1" dirty="0" smtClean="0">
              <a:solidFill>
                <a:schemeClr val="accent1">
                  <a:lumMod val="75000"/>
                </a:schemeClr>
              </a:solidFill>
            </a:endParaRPr>
          </a:p>
          <a:p>
            <a:pPr marL="914400" indent="-182563">
              <a:spcBef>
                <a:spcPts val="600"/>
              </a:spcBef>
              <a:buFont typeface="Courier New" panose="02070309020205020404" pitchFamily="49" charset="0"/>
              <a:buChar char="o"/>
            </a:pPr>
            <a:r>
              <a:rPr lang="en-US" sz="1400" dirty="0" smtClean="0">
                <a:solidFill>
                  <a:schemeClr val="accent1">
                    <a:lumMod val="75000"/>
                  </a:schemeClr>
                </a:solidFill>
              </a:rPr>
              <a:t>UniprotKB/SwissProt, SIB, Geneva, Switzerland</a:t>
            </a:r>
          </a:p>
          <a:p>
            <a:pPr marL="731837"/>
            <a:r>
              <a:rPr lang="en-US" sz="1400" i="1" dirty="0" smtClean="0">
                <a:solidFill>
                  <a:schemeClr val="accent1">
                    <a:lumMod val="75000"/>
                  </a:schemeClr>
                </a:solidFill>
              </a:rPr>
              <a:t>		https</a:t>
            </a:r>
            <a:r>
              <a:rPr lang="en-US" sz="1400" i="1" dirty="0">
                <a:solidFill>
                  <a:schemeClr val="accent1">
                    <a:lumMod val="75000"/>
                  </a:schemeClr>
                </a:solidFill>
              </a:rPr>
              <a:t>://www.uniprot.org/</a:t>
            </a:r>
            <a:endParaRPr lang="en-US" sz="1400" i="1" dirty="0" smtClean="0">
              <a:solidFill>
                <a:schemeClr val="accent1">
                  <a:lumMod val="75000"/>
                </a:schemeClr>
              </a:solidFill>
            </a:endParaRPr>
          </a:p>
          <a:p>
            <a:pPr marL="457200" indent="-173038">
              <a:spcBef>
                <a:spcPts val="600"/>
              </a:spcBef>
              <a:buFont typeface="Arial" panose="020B0604020202020204" pitchFamily="34" charset="0"/>
              <a:buChar char="•"/>
            </a:pPr>
            <a:r>
              <a:rPr lang="en-US" sz="1600" dirty="0" smtClean="0">
                <a:solidFill>
                  <a:schemeClr val="accent1">
                    <a:lumMod val="75000"/>
                  </a:schemeClr>
                </a:solidFill>
              </a:rPr>
              <a:t>Data redistribution</a:t>
            </a:r>
            <a:endParaRPr lang="en-US" sz="1400" dirty="0" smtClean="0">
              <a:solidFill>
                <a:schemeClr val="accent1">
                  <a:lumMod val="75000"/>
                </a:schemeClr>
              </a:solidFill>
            </a:endParaRPr>
          </a:p>
          <a:p>
            <a:pPr marL="914400" indent="-173038">
              <a:buFont typeface="Courier New" panose="02070309020205020404" pitchFamily="49" charset="0"/>
              <a:buChar char="o"/>
            </a:pPr>
            <a:r>
              <a:rPr lang="en-US" sz="1400" dirty="0" smtClean="0">
                <a:solidFill>
                  <a:schemeClr val="accent1">
                    <a:lumMod val="75000"/>
                  </a:schemeClr>
                </a:solidFill>
              </a:rPr>
              <a:t>I2D (</a:t>
            </a:r>
            <a:r>
              <a:rPr lang="en-US" sz="1400" dirty="0" err="1" smtClean="0">
                <a:solidFill>
                  <a:schemeClr val="accent1">
                    <a:lumMod val="75000"/>
                  </a:schemeClr>
                </a:solidFill>
              </a:rPr>
              <a:t>Interologous</a:t>
            </a:r>
            <a:r>
              <a:rPr lang="en-US" sz="1400" dirty="0" smtClean="0">
                <a:solidFill>
                  <a:schemeClr val="accent1">
                    <a:lumMod val="75000"/>
                  </a:schemeClr>
                </a:solidFill>
              </a:rPr>
              <a:t> Interactions Database), Ontario Cancer Institute, Toronto, Canada</a:t>
            </a:r>
          </a:p>
          <a:p>
            <a:pPr marL="741362"/>
            <a:r>
              <a:rPr lang="en-US" sz="1400" dirty="0" smtClean="0">
                <a:solidFill>
                  <a:schemeClr val="accent1">
                    <a:lumMod val="75000"/>
                  </a:schemeClr>
                </a:solidFill>
              </a:rPr>
              <a:t>		http</a:t>
            </a:r>
            <a:r>
              <a:rPr lang="en-US" sz="1400" dirty="0">
                <a:solidFill>
                  <a:schemeClr val="accent1">
                    <a:lumMod val="75000"/>
                  </a:schemeClr>
                </a:solidFill>
              </a:rPr>
              <a:t>://</a:t>
            </a:r>
            <a:r>
              <a:rPr lang="en-US" sz="1400" dirty="0" smtClean="0">
                <a:solidFill>
                  <a:schemeClr val="accent1">
                    <a:lumMod val="75000"/>
                  </a:schemeClr>
                </a:solidFill>
              </a:rPr>
              <a:t>ophid.utoronto.ca</a:t>
            </a:r>
          </a:p>
          <a:p>
            <a:pPr marL="914400" indent="-173038">
              <a:spcBef>
                <a:spcPts val="600"/>
              </a:spcBef>
              <a:buFont typeface="Courier New" panose="02070309020205020404" pitchFamily="49" charset="0"/>
              <a:buChar char="o"/>
            </a:pPr>
            <a:r>
              <a:rPr lang="en-US" sz="1400" dirty="0" err="1" smtClean="0">
                <a:solidFill>
                  <a:schemeClr val="accent1">
                    <a:lumMod val="75000"/>
                  </a:schemeClr>
                </a:solidFill>
              </a:rPr>
              <a:t>InnateDB</a:t>
            </a:r>
            <a:r>
              <a:rPr lang="en-US" sz="1400" dirty="0" smtClean="0">
                <a:solidFill>
                  <a:schemeClr val="accent1">
                    <a:lumMod val="75000"/>
                  </a:schemeClr>
                </a:solidFill>
              </a:rPr>
              <a:t>, Simon </a:t>
            </a:r>
            <a:r>
              <a:rPr lang="en-US" sz="1400" dirty="0">
                <a:solidFill>
                  <a:schemeClr val="accent1">
                    <a:lumMod val="75000"/>
                  </a:schemeClr>
                </a:solidFill>
              </a:rPr>
              <a:t>Fraser </a:t>
            </a:r>
            <a:r>
              <a:rPr lang="en-US" sz="1400" dirty="0" smtClean="0">
                <a:solidFill>
                  <a:schemeClr val="accent1">
                    <a:lumMod val="75000"/>
                  </a:schemeClr>
                </a:solidFill>
              </a:rPr>
              <a:t>University, Canada, University </a:t>
            </a:r>
            <a:r>
              <a:rPr lang="en-US" sz="1400" dirty="0">
                <a:solidFill>
                  <a:schemeClr val="accent1">
                    <a:lumMod val="75000"/>
                  </a:schemeClr>
                </a:solidFill>
              </a:rPr>
              <a:t>of British Columbia, </a:t>
            </a:r>
            <a:r>
              <a:rPr lang="en-US" sz="1400" dirty="0" smtClean="0">
                <a:solidFill>
                  <a:schemeClr val="accent1">
                    <a:lumMod val="75000"/>
                  </a:schemeClr>
                </a:solidFill>
              </a:rPr>
              <a:t>Canada, &amp; EMBL Australia</a:t>
            </a:r>
          </a:p>
          <a:p>
            <a:pPr marL="741362"/>
            <a:r>
              <a:rPr lang="en-US" sz="1400" dirty="0" smtClean="0">
                <a:solidFill>
                  <a:schemeClr val="accent1">
                    <a:lumMod val="75000"/>
                  </a:schemeClr>
                </a:solidFill>
              </a:rPr>
              <a:t>		</a:t>
            </a:r>
            <a:r>
              <a:rPr lang="en-US" sz="1400" i="1" dirty="0" smtClean="0">
                <a:solidFill>
                  <a:schemeClr val="accent1">
                    <a:lumMod val="75000"/>
                  </a:schemeClr>
                </a:solidFill>
              </a:rPr>
              <a:t>https</a:t>
            </a:r>
            <a:r>
              <a:rPr lang="en-US" sz="1400" i="1" dirty="0">
                <a:solidFill>
                  <a:schemeClr val="accent1">
                    <a:lumMod val="75000"/>
                  </a:schemeClr>
                </a:solidFill>
              </a:rPr>
              <a:t>://</a:t>
            </a:r>
            <a:r>
              <a:rPr lang="en-US" sz="1400" i="1" dirty="0" smtClean="0">
                <a:solidFill>
                  <a:schemeClr val="accent1">
                    <a:lumMod val="75000"/>
                  </a:schemeClr>
                </a:solidFill>
              </a:rPr>
              <a:t>www.innatedb.com</a:t>
            </a:r>
            <a:endParaRPr lang="en-US" sz="1400" dirty="0" smtClean="0">
              <a:solidFill>
                <a:schemeClr val="accent1">
                  <a:lumMod val="75000"/>
                </a:schemeClr>
              </a:solidFill>
            </a:endParaRPr>
          </a:p>
          <a:p>
            <a:pPr marL="914400" indent="-173038">
              <a:spcBef>
                <a:spcPts val="600"/>
              </a:spcBef>
              <a:buFont typeface="Courier New" panose="02070309020205020404" pitchFamily="49" charset="0"/>
              <a:buChar char="o"/>
            </a:pPr>
            <a:r>
              <a:rPr lang="en-US" sz="1400" dirty="0" err="1">
                <a:solidFill>
                  <a:schemeClr val="accent1">
                    <a:lumMod val="75000"/>
                  </a:schemeClr>
                </a:solidFill>
              </a:rPr>
              <a:t>MatrixDB</a:t>
            </a:r>
            <a:r>
              <a:rPr lang="en-US" sz="1400" dirty="0">
                <a:solidFill>
                  <a:schemeClr val="accent1">
                    <a:lumMod val="75000"/>
                  </a:schemeClr>
                </a:solidFill>
              </a:rPr>
              <a:t> </a:t>
            </a:r>
            <a:r>
              <a:rPr lang="en-US" sz="1400" dirty="0" smtClean="0">
                <a:solidFill>
                  <a:schemeClr val="accent1">
                    <a:lumMod val="75000"/>
                  </a:schemeClr>
                </a:solidFill>
              </a:rPr>
              <a:t>, Claude </a:t>
            </a:r>
            <a:r>
              <a:rPr lang="en-US" sz="1400" dirty="0">
                <a:solidFill>
                  <a:schemeClr val="accent1">
                    <a:lumMod val="75000"/>
                  </a:schemeClr>
                </a:solidFill>
              </a:rPr>
              <a:t>Bernard University Lyon </a:t>
            </a:r>
            <a:r>
              <a:rPr lang="en-US" sz="1400" dirty="0" smtClean="0">
                <a:solidFill>
                  <a:schemeClr val="accent1">
                    <a:lumMod val="75000"/>
                  </a:schemeClr>
                </a:solidFill>
              </a:rPr>
              <a:t>1, France)</a:t>
            </a:r>
            <a:endParaRPr lang="en-US" sz="1400" dirty="0">
              <a:solidFill>
                <a:schemeClr val="accent1">
                  <a:lumMod val="75000"/>
                </a:schemeClr>
              </a:solidFill>
            </a:endParaRPr>
          </a:p>
          <a:p>
            <a:pPr marL="741362"/>
            <a:r>
              <a:rPr lang="en-US" sz="1400" i="1" dirty="0" smtClean="0">
                <a:solidFill>
                  <a:schemeClr val="accent1">
                    <a:lumMod val="75000"/>
                  </a:schemeClr>
                </a:solidFill>
              </a:rPr>
              <a:t>		http</a:t>
            </a:r>
            <a:r>
              <a:rPr lang="en-US" sz="1400" i="1" dirty="0">
                <a:solidFill>
                  <a:schemeClr val="accent1">
                    <a:lumMod val="75000"/>
                  </a:schemeClr>
                </a:solidFill>
              </a:rPr>
              <a:t>://matrixdb.univ-lyon1.fr/</a:t>
            </a:r>
            <a:endParaRPr lang="en-US" sz="1400" i="1" dirty="0" smtClean="0">
              <a:solidFill>
                <a:schemeClr val="accent1">
                  <a:lumMod val="75000"/>
                </a:schemeClr>
              </a:solidFill>
            </a:endParaRPr>
          </a:p>
          <a:p>
            <a:pPr marL="914400" indent="-173038">
              <a:buFont typeface="Courier New" panose="02070309020205020404" pitchFamily="49" charset="0"/>
              <a:buChar char="o"/>
            </a:pPr>
            <a:r>
              <a:rPr lang="en-US" sz="1400" dirty="0" smtClean="0">
                <a:solidFill>
                  <a:schemeClr val="accent1">
                    <a:lumMod val="75000"/>
                  </a:schemeClr>
                </a:solidFill>
              </a:rPr>
              <a:t>....</a:t>
            </a:r>
          </a:p>
          <a:p>
            <a:pPr>
              <a:spcBef>
                <a:spcPts val="600"/>
              </a:spcBef>
            </a:pPr>
            <a:endParaRPr lang="en-US" sz="1400" i="1" dirty="0" smtClean="0">
              <a:solidFill>
                <a:schemeClr val="accent1">
                  <a:lumMod val="75000"/>
                </a:schemeClr>
              </a:solidFill>
            </a:endParaRPr>
          </a:p>
        </p:txBody>
      </p:sp>
    </p:spTree>
    <p:extLst>
      <p:ext uri="{BB962C8B-B14F-4D97-AF65-F5344CB8AC3E}">
        <p14:creationId xmlns:p14="http://schemas.microsoft.com/office/powerpoint/2010/main" val="202812654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Data Resources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p:cNvSpPr txBox="1"/>
          <p:nvPr/>
        </p:nvSpPr>
        <p:spPr>
          <a:xfrm>
            <a:off x="287609" y="653380"/>
            <a:ext cx="5597739" cy="400110"/>
          </a:xfrm>
          <a:prstGeom prst="rect">
            <a:avLst/>
          </a:prstGeom>
          <a:noFill/>
        </p:spPr>
        <p:txBody>
          <a:bodyPr wrap="square" rtlCol="0">
            <a:spAutoFit/>
          </a:bodyPr>
          <a:lstStyle/>
          <a:p>
            <a:pPr marL="117475"/>
            <a:r>
              <a:rPr lang="en-US" sz="2000" i="1" dirty="0" smtClean="0">
                <a:solidFill>
                  <a:schemeClr val="accent1">
                    <a:lumMod val="75000"/>
                  </a:schemeClr>
                </a:solidFill>
                <a:latin typeface="Arial" panose="020B0604020202020204" pitchFamily="34" charset="0"/>
                <a:cs typeface="Arial" panose="020B0604020202020204" pitchFamily="34" charset="0"/>
              </a:rPr>
              <a:t>IMEx Consortium</a:t>
            </a:r>
          </a:p>
        </p:txBody>
      </p:sp>
      <p:sp>
        <p:nvSpPr>
          <p:cNvPr id="8" name="TextBox 7"/>
          <p:cNvSpPr txBox="1"/>
          <p:nvPr/>
        </p:nvSpPr>
        <p:spPr>
          <a:xfrm>
            <a:off x="1263749" y="1455731"/>
            <a:ext cx="6245414" cy="2769989"/>
          </a:xfrm>
          <a:prstGeom prst="rect">
            <a:avLst/>
          </a:prstGeom>
          <a:noFill/>
        </p:spPr>
        <p:txBody>
          <a:bodyPr wrap="square" rtlCol="0">
            <a:spAutoFit/>
          </a:bodyPr>
          <a:lstStyle/>
          <a:p>
            <a:pPr>
              <a:spcBef>
                <a:spcPts val="600"/>
              </a:spcBef>
            </a:pPr>
            <a:r>
              <a:rPr lang="en-US" b="1" dirty="0" smtClean="0">
                <a:solidFill>
                  <a:schemeClr val="accent1">
                    <a:lumMod val="75000"/>
                  </a:schemeClr>
                </a:solidFill>
              </a:rPr>
              <a:t>Data availability</a:t>
            </a:r>
            <a:endParaRPr lang="en-US" sz="1600" b="1" dirty="0" smtClean="0">
              <a:solidFill>
                <a:schemeClr val="accent1">
                  <a:lumMod val="75000"/>
                </a:schemeClr>
              </a:solidFill>
            </a:endParaRPr>
          </a:p>
          <a:p>
            <a:pPr marL="457200" indent="-182563">
              <a:spcBef>
                <a:spcPts val="600"/>
              </a:spcBef>
              <a:buFont typeface="Arial" panose="020B0604020202020204" pitchFamily="34" charset="0"/>
              <a:buChar char="•"/>
            </a:pPr>
            <a:r>
              <a:rPr lang="en-US" sz="1600" dirty="0" smtClean="0">
                <a:solidFill>
                  <a:schemeClr val="accent1">
                    <a:lumMod val="75000"/>
                  </a:schemeClr>
                </a:solidFill>
              </a:rPr>
              <a:t>Interactive</a:t>
            </a:r>
            <a:endParaRPr lang="en-US" sz="1400" dirty="0" smtClean="0">
              <a:solidFill>
                <a:schemeClr val="accent1">
                  <a:lumMod val="75000"/>
                </a:schemeClr>
              </a:solidFill>
            </a:endParaRPr>
          </a:p>
          <a:p>
            <a:pPr marL="914400" indent="-173038">
              <a:spcBef>
                <a:spcPts val="600"/>
              </a:spcBef>
              <a:buFont typeface="Courier New" panose="02070309020205020404" pitchFamily="49" charset="0"/>
              <a:buChar char="o"/>
            </a:pPr>
            <a:r>
              <a:rPr lang="en-US" sz="1400" dirty="0" smtClean="0">
                <a:solidFill>
                  <a:schemeClr val="accent1">
                    <a:lumMod val="75000"/>
                  </a:schemeClr>
                </a:solidFill>
              </a:rPr>
              <a:t>Individual IMEx databases</a:t>
            </a:r>
            <a:endParaRPr lang="en-US" sz="1400" dirty="0">
              <a:solidFill>
                <a:schemeClr val="accent1">
                  <a:lumMod val="75000"/>
                </a:schemeClr>
              </a:solidFill>
            </a:endParaRPr>
          </a:p>
          <a:p>
            <a:pPr marL="914400" indent="-173038">
              <a:spcBef>
                <a:spcPts val="600"/>
              </a:spcBef>
              <a:buFont typeface="Courier New" panose="02070309020205020404" pitchFamily="49" charset="0"/>
              <a:buChar char="o"/>
            </a:pPr>
            <a:r>
              <a:rPr lang="en-US" sz="1400" dirty="0" smtClean="0">
                <a:solidFill>
                  <a:schemeClr val="accent1">
                    <a:lumMod val="75000"/>
                  </a:schemeClr>
                </a:solidFill>
              </a:rPr>
              <a:t>UniprotKB (‘high quality’ subset) </a:t>
            </a:r>
            <a:endParaRPr lang="en-US" sz="1600" dirty="0" smtClean="0">
              <a:solidFill>
                <a:schemeClr val="accent1">
                  <a:lumMod val="75000"/>
                </a:schemeClr>
              </a:solidFill>
            </a:endParaRPr>
          </a:p>
          <a:p>
            <a:pPr marL="457200" indent="-173038">
              <a:spcBef>
                <a:spcPts val="600"/>
              </a:spcBef>
              <a:buFont typeface="Arial" panose="020B0604020202020204" pitchFamily="34" charset="0"/>
              <a:buChar char="•"/>
            </a:pPr>
            <a:r>
              <a:rPr lang="en-US" sz="1600" dirty="0" smtClean="0">
                <a:solidFill>
                  <a:schemeClr val="accent1">
                    <a:lumMod val="75000"/>
                  </a:schemeClr>
                </a:solidFill>
              </a:rPr>
              <a:t>Dataset downloads</a:t>
            </a:r>
            <a:endParaRPr lang="en-US" sz="1400" dirty="0" smtClean="0">
              <a:solidFill>
                <a:schemeClr val="accent1">
                  <a:lumMod val="75000"/>
                </a:schemeClr>
              </a:solidFill>
            </a:endParaRPr>
          </a:p>
          <a:p>
            <a:pPr marL="914400" lvl="1" indent="-173038">
              <a:spcBef>
                <a:spcPts val="600"/>
              </a:spcBef>
              <a:buFont typeface="Arial" panose="020B0604020202020204" pitchFamily="34" charset="0"/>
              <a:buChar char="•"/>
            </a:pPr>
            <a:r>
              <a:rPr lang="en-US" sz="1400" dirty="0" smtClean="0">
                <a:solidFill>
                  <a:schemeClr val="accent1">
                    <a:lumMod val="75000"/>
                  </a:schemeClr>
                </a:solidFill>
              </a:rPr>
              <a:t>Original (complete) IMEx records</a:t>
            </a:r>
          </a:p>
          <a:p>
            <a:pPr marL="1198562" lvl="2">
              <a:spcBef>
                <a:spcPts val="600"/>
              </a:spcBef>
            </a:pPr>
            <a:r>
              <a:rPr lang="en-US" sz="1400" dirty="0" smtClean="0">
                <a:solidFill>
                  <a:schemeClr val="accent1">
                    <a:lumMod val="75000"/>
                  </a:schemeClr>
                </a:solidFill>
              </a:rPr>
              <a:t> </a:t>
            </a:r>
            <a:r>
              <a:rPr lang="en-US" sz="1400" i="1" dirty="0" smtClean="0">
                <a:solidFill>
                  <a:schemeClr val="accent1">
                    <a:lumMod val="75000"/>
                  </a:schemeClr>
                </a:solidFill>
              </a:rPr>
              <a:t>https://www.ebi.ac.uk/intact</a:t>
            </a:r>
          </a:p>
          <a:p>
            <a:pPr marL="914400" lvl="1" indent="-173038">
              <a:spcBef>
                <a:spcPts val="600"/>
              </a:spcBef>
              <a:buFont typeface="Arial" panose="020B0604020202020204" pitchFamily="34" charset="0"/>
              <a:buChar char="•"/>
            </a:pPr>
            <a:r>
              <a:rPr lang="en-US" sz="1400" dirty="0" smtClean="0">
                <a:solidFill>
                  <a:schemeClr val="accent1">
                    <a:lumMod val="75000"/>
                  </a:schemeClr>
                </a:solidFill>
              </a:rPr>
              <a:t>Legacy (pre-IMEx) </a:t>
            </a:r>
            <a:r>
              <a:rPr lang="en-US" sz="1400" dirty="0">
                <a:solidFill>
                  <a:schemeClr val="accent1">
                    <a:lumMod val="75000"/>
                  </a:schemeClr>
                </a:solidFill>
              </a:rPr>
              <a:t>DIP </a:t>
            </a:r>
            <a:r>
              <a:rPr lang="en-US" sz="1400" dirty="0" smtClean="0">
                <a:solidFill>
                  <a:schemeClr val="accent1">
                    <a:lumMod val="75000"/>
                  </a:schemeClr>
                </a:solidFill>
              </a:rPr>
              <a:t>records (as part of Current/Full dataset)</a:t>
            </a:r>
          </a:p>
          <a:p>
            <a:pPr marL="1260475" lvl="1">
              <a:spcBef>
                <a:spcPts val="600"/>
              </a:spcBef>
            </a:pPr>
            <a:r>
              <a:rPr lang="en-US" sz="1400" i="1" dirty="0" smtClean="0">
                <a:solidFill>
                  <a:schemeClr val="accent1">
                    <a:lumMod val="75000"/>
                  </a:schemeClr>
                </a:solidFill>
              </a:rPr>
              <a:t>https</a:t>
            </a:r>
            <a:r>
              <a:rPr lang="en-US" sz="1400" i="1" dirty="0">
                <a:solidFill>
                  <a:schemeClr val="accent1">
                    <a:lumMod val="75000"/>
                  </a:schemeClr>
                </a:solidFill>
              </a:rPr>
              <a:t>://</a:t>
            </a:r>
            <a:r>
              <a:rPr lang="en-US" sz="1400" i="1" dirty="0" smtClean="0">
                <a:solidFill>
                  <a:schemeClr val="accent1">
                    <a:lumMod val="75000"/>
                  </a:schemeClr>
                </a:solidFill>
              </a:rPr>
              <a:t>dip.mbi.ucla.edu/dip/page?id=download</a:t>
            </a:r>
          </a:p>
        </p:txBody>
      </p:sp>
    </p:spTree>
    <p:extLst>
      <p:ext uri="{BB962C8B-B14F-4D97-AF65-F5344CB8AC3E}">
        <p14:creationId xmlns:p14="http://schemas.microsoft.com/office/powerpoint/2010/main" val="39000286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39" y="1201481"/>
            <a:ext cx="5851338" cy="52335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6" name="TextBox 5"/>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Data Resources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p:cNvSpPr txBox="1"/>
          <p:nvPr/>
        </p:nvSpPr>
        <p:spPr>
          <a:xfrm>
            <a:off x="287609" y="653380"/>
            <a:ext cx="5597739" cy="400110"/>
          </a:xfrm>
          <a:prstGeom prst="rect">
            <a:avLst/>
          </a:prstGeom>
          <a:noFill/>
        </p:spPr>
        <p:txBody>
          <a:bodyPr wrap="square" rtlCol="0">
            <a:spAutoFit/>
          </a:bodyPr>
          <a:lstStyle/>
          <a:p>
            <a:pPr marL="117475"/>
            <a:r>
              <a:rPr lang="en-US" sz="2000" i="1" dirty="0">
                <a:solidFill>
                  <a:schemeClr val="accent1">
                    <a:lumMod val="75000"/>
                  </a:schemeClr>
                </a:solidFill>
                <a:latin typeface="Arial" panose="020B0604020202020204" pitchFamily="34" charset="0"/>
                <a:cs typeface="Arial" panose="020B0604020202020204" pitchFamily="34" charset="0"/>
              </a:rPr>
              <a:t>https://</a:t>
            </a:r>
            <a:r>
              <a:rPr lang="en-US" sz="2000" i="1" dirty="0" smtClean="0">
                <a:solidFill>
                  <a:schemeClr val="accent1">
                    <a:lumMod val="75000"/>
                  </a:schemeClr>
                </a:solidFill>
                <a:latin typeface="Arial" panose="020B0604020202020204" pitchFamily="34" charset="0"/>
                <a:cs typeface="Arial" panose="020B0604020202020204" pitchFamily="34" charset="0"/>
              </a:rPr>
              <a:t>thebiogrid.org</a:t>
            </a:r>
          </a:p>
        </p:txBody>
      </p:sp>
      <p:sp>
        <p:nvSpPr>
          <p:cNvPr id="9" name="TextBox 8"/>
          <p:cNvSpPr txBox="1"/>
          <p:nvPr/>
        </p:nvSpPr>
        <p:spPr>
          <a:xfrm>
            <a:off x="6613451" y="1486269"/>
            <a:ext cx="5578549" cy="3693319"/>
          </a:xfrm>
          <a:prstGeom prst="rect">
            <a:avLst/>
          </a:prstGeom>
          <a:noFill/>
        </p:spPr>
        <p:txBody>
          <a:bodyPr wrap="square" rtlCol="0">
            <a:spAutoFit/>
          </a:bodyPr>
          <a:lstStyle/>
          <a:p>
            <a:pPr>
              <a:spcBef>
                <a:spcPts val="600"/>
              </a:spcBef>
            </a:pPr>
            <a:r>
              <a:rPr lang="en-US" sz="2400" dirty="0" smtClean="0">
                <a:solidFill>
                  <a:schemeClr val="accent1">
                    <a:lumMod val="75000"/>
                  </a:schemeClr>
                </a:solidFill>
              </a:rPr>
              <a:t>Key Features</a:t>
            </a:r>
          </a:p>
          <a:p>
            <a:pPr marL="457200" indent="-173038">
              <a:spcBef>
                <a:spcPts val="600"/>
              </a:spcBef>
              <a:buFont typeface="Arial" panose="020B0604020202020204" pitchFamily="34" charset="0"/>
              <a:buChar char="•"/>
            </a:pPr>
            <a:r>
              <a:rPr lang="en-US" dirty="0" smtClean="0">
                <a:solidFill>
                  <a:schemeClr val="accent1">
                    <a:lumMod val="75000"/>
                  </a:schemeClr>
                </a:solidFill>
              </a:rPr>
              <a:t>Lightweight curation (thus bigger then IMEx)</a:t>
            </a:r>
          </a:p>
          <a:p>
            <a:pPr marL="630238" indent="-173038">
              <a:spcBef>
                <a:spcPts val="600"/>
              </a:spcBef>
              <a:buFont typeface="Arial" panose="020B0604020202020204" pitchFamily="34" charset="0"/>
              <a:buChar char="•"/>
            </a:pPr>
            <a:r>
              <a:rPr lang="en-US" sz="1600" dirty="0" smtClean="0">
                <a:solidFill>
                  <a:schemeClr val="accent1">
                    <a:lumMod val="75000"/>
                  </a:schemeClr>
                </a:solidFill>
              </a:rPr>
              <a:t>Pairwise interactions </a:t>
            </a:r>
          </a:p>
          <a:p>
            <a:pPr marL="630238" indent="-173038">
              <a:spcBef>
                <a:spcPts val="600"/>
              </a:spcBef>
              <a:buFont typeface="Arial" panose="020B0604020202020204" pitchFamily="34" charset="0"/>
              <a:buChar char="•"/>
            </a:pPr>
            <a:r>
              <a:rPr lang="en-US" sz="1600" dirty="0" smtClean="0">
                <a:solidFill>
                  <a:schemeClr val="accent1">
                    <a:lumMod val="75000"/>
                  </a:schemeClr>
                </a:solidFill>
              </a:rPr>
              <a:t>No information on protein state</a:t>
            </a:r>
          </a:p>
          <a:p>
            <a:pPr marL="1027112" lvl="1" indent="-285750">
              <a:spcBef>
                <a:spcPts val="600"/>
              </a:spcBef>
              <a:buFont typeface="Courier New" panose="02070309020205020404" pitchFamily="49" charset="0"/>
              <a:buChar char="o"/>
            </a:pPr>
            <a:r>
              <a:rPr lang="en-US" sz="1400" dirty="0" smtClean="0">
                <a:solidFill>
                  <a:schemeClr val="accent1">
                    <a:lumMod val="75000"/>
                  </a:schemeClr>
                </a:solidFill>
              </a:rPr>
              <a:t>No splice form data</a:t>
            </a:r>
          </a:p>
          <a:p>
            <a:pPr marL="1027112" lvl="1" indent="-285750">
              <a:spcBef>
                <a:spcPts val="600"/>
              </a:spcBef>
              <a:buFont typeface="Courier New" panose="02070309020205020404" pitchFamily="49" charset="0"/>
              <a:buChar char="o"/>
            </a:pPr>
            <a:r>
              <a:rPr lang="en-US" sz="1400" dirty="0" smtClean="0">
                <a:solidFill>
                  <a:schemeClr val="accent1">
                    <a:lumMod val="75000"/>
                  </a:schemeClr>
                </a:solidFill>
              </a:rPr>
              <a:t>No features</a:t>
            </a:r>
          </a:p>
          <a:p>
            <a:pPr marL="1027112" lvl="1" indent="-285750">
              <a:spcBef>
                <a:spcPts val="600"/>
              </a:spcBef>
              <a:buFont typeface="Courier New" panose="02070309020205020404" pitchFamily="49" charset="0"/>
              <a:buChar char="o"/>
            </a:pPr>
            <a:r>
              <a:rPr lang="en-US" sz="1400" dirty="0" smtClean="0">
                <a:solidFill>
                  <a:schemeClr val="accent1">
                    <a:lumMod val="75000"/>
                  </a:schemeClr>
                </a:solidFill>
              </a:rPr>
              <a:t>No PTMs </a:t>
            </a:r>
            <a:endParaRPr lang="en-US" dirty="0">
              <a:solidFill>
                <a:schemeClr val="accent1">
                  <a:lumMod val="75000"/>
                </a:schemeClr>
              </a:solidFill>
            </a:endParaRPr>
          </a:p>
          <a:p>
            <a:pPr lvl="1" indent="-173038">
              <a:spcBef>
                <a:spcPts val="600"/>
              </a:spcBef>
              <a:buFont typeface="Arial" panose="020B0604020202020204" pitchFamily="34" charset="0"/>
              <a:buChar char="•"/>
            </a:pPr>
            <a:r>
              <a:rPr lang="en-US" dirty="0" smtClean="0">
                <a:solidFill>
                  <a:schemeClr val="accent1">
                    <a:lumMod val="75000"/>
                  </a:schemeClr>
                </a:solidFill>
              </a:rPr>
              <a:t>Additional interaction types</a:t>
            </a:r>
            <a:endParaRPr lang="en-US" sz="1600" dirty="0" smtClean="0">
              <a:solidFill>
                <a:schemeClr val="accent1">
                  <a:lumMod val="75000"/>
                </a:schemeClr>
              </a:solidFill>
            </a:endParaRPr>
          </a:p>
          <a:p>
            <a:pPr marL="630238" lvl="1" indent="-173038">
              <a:spcBef>
                <a:spcPts val="600"/>
              </a:spcBef>
              <a:buFont typeface="Arial" panose="020B0604020202020204" pitchFamily="34" charset="0"/>
              <a:buChar char="•"/>
            </a:pPr>
            <a:r>
              <a:rPr lang="en-US" sz="1600" dirty="0" smtClean="0">
                <a:solidFill>
                  <a:schemeClr val="accent1">
                    <a:lumMod val="75000"/>
                  </a:schemeClr>
                </a:solidFill>
              </a:rPr>
              <a:t>Genetic interactions</a:t>
            </a:r>
            <a:endParaRPr lang="en-US" dirty="0" smtClean="0">
              <a:solidFill>
                <a:schemeClr val="accent1">
                  <a:lumMod val="75000"/>
                </a:schemeClr>
              </a:solidFill>
            </a:endParaRPr>
          </a:p>
          <a:p>
            <a:pPr lvl="1" indent="-173038">
              <a:spcBef>
                <a:spcPts val="600"/>
              </a:spcBef>
              <a:buFont typeface="Arial" panose="020B0604020202020204" pitchFamily="34" charset="0"/>
              <a:buChar char="•"/>
            </a:pPr>
            <a:r>
              <a:rPr lang="en-US" dirty="0" smtClean="0">
                <a:solidFill>
                  <a:schemeClr val="accent1">
                    <a:lumMod val="75000"/>
                  </a:schemeClr>
                </a:solidFill>
              </a:rPr>
              <a:t>Non-standard (tabular) data format</a:t>
            </a:r>
            <a:endParaRPr lang="en-US" sz="1600" dirty="0" smtClean="0">
              <a:solidFill>
                <a:schemeClr val="accent1">
                  <a:lumMod val="75000"/>
                </a:schemeClr>
              </a:solidFill>
            </a:endParaRPr>
          </a:p>
          <a:p>
            <a:pPr marL="630238" lvl="1" indent="-173038">
              <a:spcBef>
                <a:spcPts val="600"/>
              </a:spcBef>
              <a:buFont typeface="Arial" panose="020B0604020202020204" pitchFamily="34" charset="0"/>
              <a:buChar char="•"/>
            </a:pPr>
            <a:r>
              <a:rPr lang="en-US" sz="1600" dirty="0" smtClean="0">
                <a:solidFill>
                  <a:schemeClr val="accent1">
                    <a:lumMod val="75000"/>
                  </a:schemeClr>
                </a:solidFill>
              </a:rPr>
              <a:t>Simplified controlled vocabulary</a:t>
            </a:r>
          </a:p>
        </p:txBody>
      </p:sp>
    </p:spTree>
    <p:extLst>
      <p:ext uri="{BB962C8B-B14F-4D97-AF65-F5344CB8AC3E}">
        <p14:creationId xmlns:p14="http://schemas.microsoft.com/office/powerpoint/2010/main" val="56437147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39" y="1197864"/>
            <a:ext cx="5851428" cy="514285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6" name="TextBox 5"/>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Data Resources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p:cNvSpPr txBox="1"/>
          <p:nvPr/>
        </p:nvSpPr>
        <p:spPr>
          <a:xfrm>
            <a:off x="287609" y="653380"/>
            <a:ext cx="5597739" cy="400110"/>
          </a:xfrm>
          <a:prstGeom prst="rect">
            <a:avLst/>
          </a:prstGeom>
          <a:noFill/>
        </p:spPr>
        <p:txBody>
          <a:bodyPr wrap="square" rtlCol="0">
            <a:spAutoFit/>
          </a:bodyPr>
          <a:lstStyle/>
          <a:p>
            <a:pPr marL="117475"/>
            <a:r>
              <a:rPr lang="en-US" sz="2000" dirty="0" smtClean="0">
                <a:solidFill>
                  <a:schemeClr val="accent1">
                    <a:lumMod val="75000"/>
                  </a:schemeClr>
                </a:solidFill>
                <a:latin typeface="Arial" panose="020B0604020202020204" pitchFamily="34" charset="0"/>
                <a:cs typeface="Arial" panose="020B0604020202020204" pitchFamily="34" charset="0"/>
              </a:rPr>
              <a:t>Integrators</a:t>
            </a:r>
          </a:p>
        </p:txBody>
      </p:sp>
      <p:sp>
        <p:nvSpPr>
          <p:cNvPr id="9" name="TextBox 8"/>
          <p:cNvSpPr txBox="1"/>
          <p:nvPr/>
        </p:nvSpPr>
        <p:spPr>
          <a:xfrm>
            <a:off x="6613451" y="1486269"/>
            <a:ext cx="5431337" cy="4093428"/>
          </a:xfrm>
          <a:prstGeom prst="rect">
            <a:avLst/>
          </a:prstGeom>
          <a:noFill/>
        </p:spPr>
        <p:txBody>
          <a:bodyPr wrap="square" rtlCol="0">
            <a:spAutoFit/>
          </a:bodyPr>
          <a:lstStyle/>
          <a:p>
            <a:pPr marL="182880" indent="-182880">
              <a:buFont typeface="Arial" panose="020B0604020202020204" pitchFamily="34" charset="0"/>
              <a:buChar char="•"/>
            </a:pPr>
            <a:r>
              <a:rPr lang="en-US" dirty="0" smtClean="0">
                <a:solidFill>
                  <a:schemeClr val="accent1">
                    <a:lumMod val="75000"/>
                  </a:schemeClr>
                </a:solidFill>
              </a:rPr>
              <a:t>Interaction resources</a:t>
            </a:r>
          </a:p>
          <a:p>
            <a:pPr marL="548640" indent="-182880">
              <a:buFont typeface="Courier New" panose="02070309020205020404" pitchFamily="49" charset="0"/>
              <a:buChar char="o"/>
            </a:pPr>
            <a:r>
              <a:rPr lang="en-US" sz="1400" dirty="0" smtClean="0">
                <a:solidFill>
                  <a:schemeClr val="accent1">
                    <a:lumMod val="75000"/>
                  </a:schemeClr>
                </a:solidFill>
              </a:rPr>
              <a:t>STRING </a:t>
            </a:r>
          </a:p>
          <a:p>
            <a:pPr marL="548640" indent="-182880">
              <a:buFont typeface="Courier New" panose="02070309020205020404" pitchFamily="49" charset="0"/>
              <a:buChar char="o"/>
            </a:pPr>
            <a:r>
              <a:rPr lang="en-US" sz="1400" dirty="0" err="1" smtClean="0">
                <a:solidFill>
                  <a:schemeClr val="accent1">
                    <a:lumMod val="75000"/>
                  </a:schemeClr>
                </a:solidFill>
              </a:rPr>
              <a:t>GeneMania</a:t>
            </a:r>
            <a:r>
              <a:rPr lang="en-US" sz="1400" dirty="0" smtClean="0">
                <a:solidFill>
                  <a:schemeClr val="accent1">
                    <a:lumMod val="75000"/>
                  </a:schemeClr>
                </a:solidFill>
              </a:rPr>
              <a:t> </a:t>
            </a:r>
          </a:p>
          <a:p>
            <a:pPr marL="548640" indent="-182880">
              <a:buFont typeface="Courier New" panose="02070309020205020404" pitchFamily="49" charset="0"/>
              <a:buChar char="o"/>
            </a:pPr>
            <a:r>
              <a:rPr lang="en-US" sz="1400" dirty="0" smtClean="0">
                <a:solidFill>
                  <a:schemeClr val="accent1">
                    <a:lumMod val="75000"/>
                  </a:schemeClr>
                </a:solidFill>
              </a:rPr>
              <a:t>HIPPIE</a:t>
            </a:r>
          </a:p>
          <a:p>
            <a:pPr marL="548640" indent="-182880">
              <a:buFont typeface="Courier New" panose="02070309020205020404" pitchFamily="49" charset="0"/>
              <a:buChar char="o"/>
            </a:pPr>
            <a:r>
              <a:rPr lang="en-US" sz="1400" dirty="0" smtClean="0">
                <a:solidFill>
                  <a:schemeClr val="accent1">
                    <a:lumMod val="75000"/>
                  </a:schemeClr>
                </a:solidFill>
              </a:rPr>
              <a:t>HINT</a:t>
            </a:r>
          </a:p>
          <a:p>
            <a:pPr marL="548640" indent="-182880">
              <a:buFont typeface="Courier New" panose="02070309020205020404" pitchFamily="49" charset="0"/>
              <a:buChar char="o"/>
            </a:pPr>
            <a:r>
              <a:rPr lang="en-US" sz="1400" dirty="0" smtClean="0">
                <a:solidFill>
                  <a:schemeClr val="accent1">
                    <a:lumMod val="75000"/>
                  </a:schemeClr>
                </a:solidFill>
              </a:rPr>
              <a:t>APID</a:t>
            </a:r>
          </a:p>
          <a:p>
            <a:pPr marL="548640" indent="-182880">
              <a:buFont typeface="Courier New" panose="02070309020205020404" pitchFamily="49" charset="0"/>
              <a:buChar char="o"/>
            </a:pPr>
            <a:r>
              <a:rPr lang="en-US" sz="1400" dirty="0" smtClean="0">
                <a:solidFill>
                  <a:schemeClr val="accent1">
                    <a:lumMod val="75000"/>
                  </a:schemeClr>
                </a:solidFill>
              </a:rPr>
              <a:t>...  </a:t>
            </a:r>
          </a:p>
          <a:p>
            <a:pPr marL="182880" indent="-182880">
              <a:spcBef>
                <a:spcPts val="600"/>
              </a:spcBef>
              <a:buFont typeface="Arial" panose="020B0604020202020204" pitchFamily="34" charset="0"/>
              <a:buChar char="•"/>
            </a:pPr>
            <a:r>
              <a:rPr lang="en-US" dirty="0" smtClean="0">
                <a:solidFill>
                  <a:schemeClr val="accent1">
                    <a:lumMod val="75000"/>
                  </a:schemeClr>
                </a:solidFill>
              </a:rPr>
              <a:t>General resources</a:t>
            </a:r>
          </a:p>
          <a:p>
            <a:pPr marL="548640" indent="-182880">
              <a:buFont typeface="Courier New" panose="02070309020205020404" pitchFamily="49" charset="0"/>
              <a:buChar char="o"/>
            </a:pPr>
            <a:r>
              <a:rPr lang="en-US" sz="1400" dirty="0" smtClean="0">
                <a:solidFill>
                  <a:schemeClr val="accent1">
                    <a:lumMod val="75000"/>
                  </a:schemeClr>
                </a:solidFill>
              </a:rPr>
              <a:t>UniprotKB</a:t>
            </a:r>
          </a:p>
          <a:p>
            <a:pPr marL="548640" indent="-182880">
              <a:buFont typeface="Courier New" panose="02070309020205020404" pitchFamily="49" charset="0"/>
              <a:buChar char="o"/>
            </a:pPr>
            <a:r>
              <a:rPr lang="en-US" sz="1400" dirty="0" err="1" smtClean="0">
                <a:solidFill>
                  <a:schemeClr val="accent1">
                    <a:lumMod val="75000"/>
                  </a:schemeClr>
                </a:solidFill>
              </a:rPr>
              <a:t>Reactome</a:t>
            </a:r>
            <a:endParaRPr lang="en-US" sz="1400" dirty="0" smtClean="0">
              <a:solidFill>
                <a:schemeClr val="accent1">
                  <a:lumMod val="75000"/>
                </a:schemeClr>
              </a:solidFill>
            </a:endParaRPr>
          </a:p>
          <a:p>
            <a:pPr marL="182880" indent="-182880">
              <a:spcBef>
                <a:spcPts val="600"/>
              </a:spcBef>
              <a:buFont typeface="Arial" panose="020B0604020202020204" pitchFamily="34" charset="0"/>
              <a:buChar char="•"/>
            </a:pPr>
            <a:r>
              <a:rPr lang="en-US" dirty="0" smtClean="0">
                <a:solidFill>
                  <a:schemeClr val="accent1">
                    <a:lumMod val="75000"/>
                  </a:schemeClr>
                </a:solidFill>
              </a:rPr>
              <a:t>Defunct</a:t>
            </a:r>
          </a:p>
          <a:p>
            <a:pPr marL="548640" indent="-182880">
              <a:buFont typeface="Courier New" panose="02070309020205020404" pitchFamily="49" charset="0"/>
              <a:buChar char="o"/>
            </a:pPr>
            <a:r>
              <a:rPr lang="en-US" sz="1400" dirty="0" err="1" smtClean="0">
                <a:solidFill>
                  <a:schemeClr val="accent1">
                    <a:lumMod val="75000"/>
                  </a:schemeClr>
                </a:solidFill>
              </a:rPr>
              <a:t>iRef</a:t>
            </a:r>
            <a:r>
              <a:rPr lang="en-US" sz="1400" dirty="0" smtClean="0">
                <a:solidFill>
                  <a:schemeClr val="accent1">
                    <a:lumMod val="75000"/>
                  </a:schemeClr>
                </a:solidFill>
              </a:rPr>
              <a:t> database/</a:t>
            </a:r>
            <a:r>
              <a:rPr lang="en-US" sz="1400" dirty="0" err="1" smtClean="0">
                <a:solidFill>
                  <a:schemeClr val="accent1">
                    <a:lumMod val="75000"/>
                  </a:schemeClr>
                </a:solidFill>
              </a:rPr>
              <a:t>iRefIndex</a:t>
            </a:r>
            <a:endParaRPr lang="en-US" sz="1400" dirty="0" smtClean="0">
              <a:solidFill>
                <a:schemeClr val="accent1">
                  <a:lumMod val="75000"/>
                </a:schemeClr>
              </a:solidFill>
            </a:endParaRPr>
          </a:p>
          <a:p>
            <a:pPr marL="548640" indent="-182880">
              <a:buFont typeface="Courier New" panose="02070309020205020404" pitchFamily="49" charset="0"/>
              <a:buChar char="o"/>
            </a:pPr>
            <a:r>
              <a:rPr lang="en-US" sz="1400" dirty="0" err="1" smtClean="0">
                <a:solidFill>
                  <a:schemeClr val="accent1">
                    <a:lumMod val="75000"/>
                  </a:schemeClr>
                </a:solidFill>
              </a:rPr>
              <a:t>MiMI</a:t>
            </a:r>
            <a:r>
              <a:rPr lang="en-US" sz="1400" dirty="0" smtClean="0">
                <a:solidFill>
                  <a:schemeClr val="accent1">
                    <a:lumMod val="75000"/>
                  </a:schemeClr>
                </a:solidFill>
              </a:rPr>
              <a:t> database</a:t>
            </a:r>
          </a:p>
          <a:p>
            <a:pPr marL="548640" indent="-182880">
              <a:buFont typeface="Courier New" panose="02070309020205020404" pitchFamily="49" charset="0"/>
              <a:buChar char="o"/>
            </a:pPr>
            <a:r>
              <a:rPr lang="en-US" sz="1400" dirty="0" smtClean="0">
                <a:solidFill>
                  <a:schemeClr val="accent1">
                    <a:lumMod val="75000"/>
                  </a:schemeClr>
                </a:solidFill>
              </a:rPr>
              <a:t>...</a:t>
            </a:r>
          </a:p>
          <a:p>
            <a:pPr marL="548640" indent="-182880">
              <a:buFont typeface="Courier New" panose="02070309020205020404" pitchFamily="49" charset="0"/>
              <a:buChar char="o"/>
            </a:pPr>
            <a:endParaRPr lang="en-US" sz="1400" dirty="0" smtClean="0">
              <a:solidFill>
                <a:schemeClr val="accent1">
                  <a:lumMod val="75000"/>
                </a:schemeClr>
              </a:solidFill>
            </a:endParaRPr>
          </a:p>
          <a:p>
            <a:pPr marL="548640" indent="-182880">
              <a:buFont typeface="Courier New" panose="02070309020205020404" pitchFamily="49" charset="0"/>
              <a:buChar char="o"/>
            </a:pPr>
            <a:endParaRPr lang="en-US" sz="1400" dirty="0" smtClean="0">
              <a:solidFill>
                <a:schemeClr val="accent1">
                  <a:lumMod val="75000"/>
                </a:schemeClr>
              </a:solidFill>
            </a:endParaRPr>
          </a:p>
          <a:p>
            <a:pPr marL="548640" indent="-182880">
              <a:buFont typeface="Courier New" panose="02070309020205020404" pitchFamily="49" charset="0"/>
              <a:buChar char="o"/>
            </a:pPr>
            <a:endParaRPr lang="en-US" sz="1400" dirty="0" smtClean="0">
              <a:solidFill>
                <a:schemeClr val="accent1">
                  <a:lumMod val="75000"/>
                </a:schemeClr>
              </a:solidFill>
            </a:endParaRPr>
          </a:p>
        </p:txBody>
      </p:sp>
    </p:spTree>
    <p:extLst>
      <p:ext uri="{BB962C8B-B14F-4D97-AF65-F5344CB8AC3E}">
        <p14:creationId xmlns:p14="http://schemas.microsoft.com/office/powerpoint/2010/main" val="27427565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39" y="1197864"/>
            <a:ext cx="5851428" cy="514285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6" name="TextBox 5"/>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Data Resources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p:cNvSpPr txBox="1"/>
          <p:nvPr/>
        </p:nvSpPr>
        <p:spPr>
          <a:xfrm>
            <a:off x="287609" y="653380"/>
            <a:ext cx="5597739" cy="400110"/>
          </a:xfrm>
          <a:prstGeom prst="rect">
            <a:avLst/>
          </a:prstGeom>
          <a:noFill/>
        </p:spPr>
        <p:txBody>
          <a:bodyPr wrap="square" rtlCol="0">
            <a:spAutoFit/>
          </a:bodyPr>
          <a:lstStyle/>
          <a:p>
            <a:pPr marL="117475"/>
            <a:r>
              <a:rPr lang="en-US" sz="2000" i="1" dirty="0">
                <a:solidFill>
                  <a:schemeClr val="accent1">
                    <a:lumMod val="75000"/>
                  </a:schemeClr>
                </a:solidFill>
                <a:latin typeface="Arial" panose="020B0604020202020204" pitchFamily="34" charset="0"/>
                <a:cs typeface="Arial" panose="020B0604020202020204" pitchFamily="34" charset="0"/>
              </a:rPr>
              <a:t>https://</a:t>
            </a:r>
            <a:r>
              <a:rPr lang="en-US" sz="2000" i="1" dirty="0" smtClean="0">
                <a:solidFill>
                  <a:schemeClr val="accent1">
                    <a:lumMod val="75000"/>
                  </a:schemeClr>
                </a:solidFill>
                <a:latin typeface="Arial" panose="020B0604020202020204" pitchFamily="34" charset="0"/>
                <a:cs typeface="Arial" panose="020B0604020202020204" pitchFamily="34" charset="0"/>
              </a:rPr>
              <a:t>string-db.org</a:t>
            </a:r>
          </a:p>
        </p:txBody>
      </p:sp>
      <p:sp>
        <p:nvSpPr>
          <p:cNvPr id="8" name="TextBox 7"/>
          <p:cNvSpPr txBox="1"/>
          <p:nvPr/>
        </p:nvSpPr>
        <p:spPr>
          <a:xfrm>
            <a:off x="6613451" y="219330"/>
            <a:ext cx="5101029" cy="6432530"/>
          </a:xfrm>
          <a:prstGeom prst="rect">
            <a:avLst/>
          </a:prstGeom>
          <a:noFill/>
        </p:spPr>
        <p:txBody>
          <a:bodyPr wrap="square" rtlCol="0">
            <a:spAutoFit/>
          </a:bodyPr>
          <a:lstStyle/>
          <a:p>
            <a:pPr>
              <a:spcBef>
                <a:spcPts val="600"/>
              </a:spcBef>
            </a:pPr>
            <a:r>
              <a:rPr lang="en-US" sz="2400" dirty="0" smtClean="0">
                <a:solidFill>
                  <a:schemeClr val="accent1">
                    <a:lumMod val="75000"/>
                  </a:schemeClr>
                </a:solidFill>
              </a:rPr>
              <a:t>Key Features</a:t>
            </a:r>
            <a:endParaRPr lang="en-US" dirty="0" smtClean="0">
              <a:solidFill>
                <a:schemeClr val="accent1">
                  <a:lumMod val="75000"/>
                </a:schemeClr>
              </a:solidFill>
            </a:endParaRPr>
          </a:p>
          <a:p>
            <a:pPr marL="457200" indent="-173038">
              <a:spcBef>
                <a:spcPts val="600"/>
              </a:spcBef>
              <a:buFont typeface="Arial" panose="020B0604020202020204" pitchFamily="34" charset="0"/>
              <a:buChar char="•"/>
            </a:pPr>
            <a:r>
              <a:rPr lang="en-US" dirty="0" smtClean="0">
                <a:solidFill>
                  <a:schemeClr val="accent1">
                    <a:lumMod val="75000"/>
                  </a:schemeClr>
                </a:solidFill>
              </a:rPr>
              <a:t>Identifies pairwise functional associations between genes</a:t>
            </a:r>
          </a:p>
          <a:p>
            <a:pPr marL="1198563"/>
            <a:endParaRPr lang="en-US" sz="1400" i="1" dirty="0" smtClean="0">
              <a:solidFill>
                <a:schemeClr val="accent1">
                  <a:lumMod val="75000"/>
                </a:schemeClr>
              </a:solidFill>
            </a:endParaRPr>
          </a:p>
          <a:p>
            <a:pPr marL="1198563"/>
            <a:endParaRPr lang="en-US" sz="1400" i="1" dirty="0" smtClean="0">
              <a:solidFill>
                <a:schemeClr val="accent1">
                  <a:lumMod val="75000"/>
                </a:schemeClr>
              </a:solidFill>
            </a:endParaRPr>
          </a:p>
          <a:p>
            <a:pPr marL="1198563"/>
            <a:endParaRPr lang="en-US" sz="1400" i="1" dirty="0" smtClean="0">
              <a:solidFill>
                <a:schemeClr val="accent1">
                  <a:lumMod val="75000"/>
                </a:schemeClr>
              </a:solidFill>
            </a:endParaRPr>
          </a:p>
          <a:p>
            <a:pPr marL="457200" indent="-173038">
              <a:spcBef>
                <a:spcPts val="600"/>
              </a:spcBef>
              <a:buFont typeface="Arial" panose="020B0604020202020204" pitchFamily="34" charset="0"/>
              <a:buChar char="•"/>
            </a:pPr>
            <a:r>
              <a:rPr lang="en-US" dirty="0" smtClean="0">
                <a:solidFill>
                  <a:schemeClr val="accent1">
                    <a:lumMod val="75000"/>
                  </a:schemeClr>
                </a:solidFill>
              </a:rPr>
              <a:t>Only gene level information</a:t>
            </a:r>
          </a:p>
          <a:p>
            <a:pPr marL="457200" indent="-173038">
              <a:spcBef>
                <a:spcPts val="600"/>
              </a:spcBef>
              <a:buFont typeface="Arial" panose="020B0604020202020204" pitchFamily="34" charset="0"/>
              <a:buChar char="•"/>
            </a:pPr>
            <a:r>
              <a:rPr lang="en-US" dirty="0" smtClean="0">
                <a:solidFill>
                  <a:schemeClr val="accent1">
                    <a:lumMod val="75000"/>
                  </a:schemeClr>
                </a:solidFill>
              </a:rPr>
              <a:t>Functional associations include:</a:t>
            </a:r>
          </a:p>
          <a:p>
            <a:pPr marL="738188" indent="-173038">
              <a:spcBef>
                <a:spcPts val="600"/>
              </a:spcBef>
              <a:buFont typeface="Arial" panose="020B0604020202020204" pitchFamily="34" charset="0"/>
              <a:buChar char="•"/>
            </a:pPr>
            <a:r>
              <a:rPr lang="en-US" sz="1600" dirty="0" smtClean="0">
                <a:solidFill>
                  <a:schemeClr val="accent1">
                    <a:lumMod val="75000"/>
                  </a:schemeClr>
                </a:solidFill>
              </a:rPr>
              <a:t>Computational predictions (in house)</a:t>
            </a:r>
          </a:p>
          <a:p>
            <a:pPr marL="1090613" indent="-173038">
              <a:buFont typeface="Courier New" panose="02070309020205020404" pitchFamily="49" charset="0"/>
              <a:buChar char="o"/>
            </a:pPr>
            <a:r>
              <a:rPr lang="en-US" sz="1400" dirty="0" err="1" smtClean="0">
                <a:solidFill>
                  <a:schemeClr val="accent1">
                    <a:lumMod val="75000"/>
                  </a:schemeClr>
                </a:solidFill>
              </a:rPr>
              <a:t>Cooccurence</a:t>
            </a:r>
            <a:r>
              <a:rPr lang="en-US" sz="1400" dirty="0" smtClean="0">
                <a:solidFill>
                  <a:schemeClr val="accent1">
                    <a:lumMod val="75000"/>
                  </a:schemeClr>
                </a:solidFill>
              </a:rPr>
              <a:t> in genomes</a:t>
            </a:r>
          </a:p>
          <a:p>
            <a:pPr marL="1090613" indent="-173038">
              <a:buFont typeface="Courier New" panose="02070309020205020404" pitchFamily="49" charset="0"/>
              <a:buChar char="o"/>
            </a:pPr>
            <a:r>
              <a:rPr lang="en-US" sz="1400" dirty="0" smtClean="0">
                <a:solidFill>
                  <a:schemeClr val="accent1">
                    <a:lumMod val="75000"/>
                  </a:schemeClr>
                </a:solidFill>
              </a:rPr>
              <a:t>Genome neighborhood</a:t>
            </a:r>
          </a:p>
          <a:p>
            <a:pPr marL="1090613" indent="-173038">
              <a:buFont typeface="Courier New" panose="02070309020205020404" pitchFamily="49" charset="0"/>
              <a:buChar char="o"/>
            </a:pPr>
            <a:r>
              <a:rPr lang="en-US" sz="1400" dirty="0" smtClean="0">
                <a:solidFill>
                  <a:schemeClr val="accent1">
                    <a:lumMod val="75000"/>
                  </a:schemeClr>
                </a:solidFill>
              </a:rPr>
              <a:t>Gene fusion (Rosetta Stone)</a:t>
            </a:r>
          </a:p>
          <a:p>
            <a:pPr marL="738188" indent="-173038">
              <a:spcBef>
                <a:spcPts val="600"/>
              </a:spcBef>
              <a:buFont typeface="Arial" panose="020B0604020202020204" pitchFamily="34" charset="0"/>
              <a:buChar char="•"/>
            </a:pPr>
            <a:r>
              <a:rPr lang="en-US" sz="1600" dirty="0" smtClean="0">
                <a:solidFill>
                  <a:schemeClr val="accent1">
                    <a:lumMod val="75000"/>
                  </a:schemeClr>
                </a:solidFill>
              </a:rPr>
              <a:t>Text </a:t>
            </a:r>
            <a:r>
              <a:rPr lang="en-US" sz="1600" dirty="0">
                <a:solidFill>
                  <a:schemeClr val="accent1">
                    <a:lumMod val="75000"/>
                  </a:schemeClr>
                </a:solidFill>
              </a:rPr>
              <a:t>Mining </a:t>
            </a:r>
            <a:endParaRPr lang="en-US" sz="1400" dirty="0">
              <a:solidFill>
                <a:schemeClr val="accent1">
                  <a:lumMod val="75000"/>
                </a:schemeClr>
              </a:solidFill>
            </a:endParaRPr>
          </a:p>
          <a:p>
            <a:pPr marL="1090613" lvl="1" indent="-173038">
              <a:buFont typeface="Courier New" panose="02070309020205020404" pitchFamily="49" charset="0"/>
              <a:buChar char="o"/>
            </a:pPr>
            <a:r>
              <a:rPr lang="en-US" sz="1400" dirty="0" err="1">
                <a:solidFill>
                  <a:schemeClr val="accent1">
                    <a:lumMod val="75000"/>
                  </a:schemeClr>
                </a:solidFill>
              </a:rPr>
              <a:t>Cooccurence</a:t>
            </a:r>
            <a:r>
              <a:rPr lang="en-US" sz="1400" dirty="0">
                <a:solidFill>
                  <a:schemeClr val="accent1">
                    <a:lumMod val="75000"/>
                  </a:schemeClr>
                </a:solidFill>
              </a:rPr>
              <a:t> in publications</a:t>
            </a:r>
          </a:p>
          <a:p>
            <a:pPr marL="738188" indent="-173038">
              <a:spcBef>
                <a:spcPts val="600"/>
              </a:spcBef>
              <a:buFont typeface="Arial" panose="020B0604020202020204" pitchFamily="34" charset="0"/>
              <a:buChar char="•"/>
            </a:pPr>
            <a:r>
              <a:rPr lang="en-US" sz="1600" dirty="0" smtClean="0">
                <a:solidFill>
                  <a:schemeClr val="accent1">
                    <a:lumMod val="75000"/>
                  </a:schemeClr>
                </a:solidFill>
              </a:rPr>
              <a:t>Molecular interactions</a:t>
            </a:r>
          </a:p>
          <a:p>
            <a:pPr marL="1090613" indent="-173038">
              <a:buFont typeface="Courier New" panose="02070309020205020404" pitchFamily="49" charset="0"/>
              <a:buChar char="o"/>
            </a:pPr>
            <a:r>
              <a:rPr lang="en-US" sz="1400" dirty="0" smtClean="0">
                <a:solidFill>
                  <a:schemeClr val="accent1">
                    <a:lumMod val="75000"/>
                  </a:schemeClr>
                </a:solidFill>
              </a:rPr>
              <a:t>IMEx Consortium</a:t>
            </a:r>
          </a:p>
          <a:p>
            <a:pPr marL="1090613" indent="-173038">
              <a:buFont typeface="Courier New" panose="02070309020205020404" pitchFamily="49" charset="0"/>
              <a:buChar char="o"/>
            </a:pPr>
            <a:r>
              <a:rPr lang="en-US" sz="1400" dirty="0" smtClean="0">
                <a:solidFill>
                  <a:schemeClr val="accent1">
                    <a:lumMod val="75000"/>
                  </a:schemeClr>
                </a:solidFill>
              </a:rPr>
              <a:t>BioGRID</a:t>
            </a:r>
          </a:p>
          <a:p>
            <a:pPr marL="1090613" indent="-173038">
              <a:buFont typeface="Courier New" panose="02070309020205020404" pitchFamily="49" charset="0"/>
              <a:buChar char="o"/>
            </a:pPr>
            <a:r>
              <a:rPr lang="en-US" sz="1400" dirty="0" smtClean="0">
                <a:solidFill>
                  <a:schemeClr val="accent1">
                    <a:lumMod val="75000"/>
                  </a:schemeClr>
                </a:solidFill>
              </a:rPr>
              <a:t>... </a:t>
            </a:r>
            <a:r>
              <a:rPr lang="en-US" sz="1400" i="1" dirty="0">
                <a:solidFill>
                  <a:schemeClr val="accent1">
                    <a:lumMod val="75000"/>
                  </a:schemeClr>
                </a:solidFill>
              </a:rPr>
              <a:t>a</a:t>
            </a:r>
            <a:r>
              <a:rPr lang="en-US" sz="1400" i="1" dirty="0" smtClean="0">
                <a:solidFill>
                  <a:schemeClr val="accent1">
                    <a:lumMod val="75000"/>
                  </a:schemeClr>
                </a:solidFill>
              </a:rPr>
              <a:t>nd others</a:t>
            </a:r>
            <a:endParaRPr lang="en-US" sz="1400" dirty="0" smtClean="0">
              <a:solidFill>
                <a:schemeClr val="accent1">
                  <a:lumMod val="75000"/>
                </a:schemeClr>
              </a:solidFill>
            </a:endParaRPr>
          </a:p>
          <a:p>
            <a:pPr marL="738188" indent="-173038">
              <a:spcBef>
                <a:spcPts val="600"/>
              </a:spcBef>
              <a:buFont typeface="Arial" panose="020B0604020202020204" pitchFamily="34" charset="0"/>
              <a:buChar char="•"/>
            </a:pPr>
            <a:r>
              <a:rPr lang="en-US" sz="1600" dirty="0" smtClean="0">
                <a:solidFill>
                  <a:schemeClr val="accent1">
                    <a:lumMod val="75000"/>
                  </a:schemeClr>
                </a:solidFill>
              </a:rPr>
              <a:t>Pathway information</a:t>
            </a:r>
          </a:p>
          <a:p>
            <a:pPr marL="1090613" indent="-173038">
              <a:buFont typeface="Courier New" panose="02070309020205020404" pitchFamily="49" charset="0"/>
              <a:buChar char="o"/>
            </a:pPr>
            <a:r>
              <a:rPr lang="en-US" sz="1400" dirty="0" err="1" smtClean="0">
                <a:solidFill>
                  <a:schemeClr val="accent1">
                    <a:lumMod val="75000"/>
                  </a:schemeClr>
                </a:solidFill>
              </a:rPr>
              <a:t>Rectome</a:t>
            </a:r>
            <a:endParaRPr lang="en-US" sz="1400" dirty="0" smtClean="0">
              <a:solidFill>
                <a:schemeClr val="accent1">
                  <a:lumMod val="75000"/>
                </a:schemeClr>
              </a:solidFill>
            </a:endParaRPr>
          </a:p>
          <a:p>
            <a:pPr marL="1090613" indent="-173038">
              <a:buFont typeface="Courier New" panose="02070309020205020404" pitchFamily="49" charset="0"/>
              <a:buChar char="o"/>
            </a:pPr>
            <a:r>
              <a:rPr lang="en-US" sz="1400" dirty="0" smtClean="0">
                <a:solidFill>
                  <a:schemeClr val="accent1">
                    <a:lumMod val="75000"/>
                  </a:schemeClr>
                </a:solidFill>
              </a:rPr>
              <a:t>KEGG</a:t>
            </a:r>
          </a:p>
          <a:p>
            <a:pPr marL="1090613" indent="-173038">
              <a:buFont typeface="Courier New" panose="02070309020205020404" pitchFamily="49" charset="0"/>
              <a:buChar char="o"/>
            </a:pPr>
            <a:r>
              <a:rPr lang="en-US" sz="1400" dirty="0" err="1" smtClean="0">
                <a:solidFill>
                  <a:schemeClr val="accent1">
                    <a:lumMod val="75000"/>
                  </a:schemeClr>
                </a:solidFill>
              </a:rPr>
              <a:t>BioCyc</a:t>
            </a:r>
            <a:endParaRPr lang="en-US" sz="1400" dirty="0" smtClean="0">
              <a:solidFill>
                <a:schemeClr val="accent1">
                  <a:lumMod val="75000"/>
                </a:schemeClr>
              </a:solidFill>
            </a:endParaRPr>
          </a:p>
          <a:p>
            <a:pPr marL="1090613" indent="-173038">
              <a:buFont typeface="Courier New" panose="02070309020205020404" pitchFamily="49" charset="0"/>
              <a:buChar char="o"/>
            </a:pPr>
            <a:r>
              <a:rPr lang="en-US" sz="1400" dirty="0" smtClean="0">
                <a:solidFill>
                  <a:schemeClr val="accent1">
                    <a:lumMod val="75000"/>
                  </a:schemeClr>
                </a:solidFill>
              </a:rPr>
              <a:t>... </a:t>
            </a:r>
            <a:r>
              <a:rPr lang="en-US" sz="1400" i="1" dirty="0">
                <a:solidFill>
                  <a:schemeClr val="accent1">
                    <a:lumMod val="75000"/>
                  </a:schemeClr>
                </a:solidFill>
              </a:rPr>
              <a:t>a</a:t>
            </a:r>
            <a:r>
              <a:rPr lang="en-US" sz="1400" i="1" dirty="0" smtClean="0">
                <a:solidFill>
                  <a:schemeClr val="accent1">
                    <a:lumMod val="75000"/>
                  </a:schemeClr>
                </a:solidFill>
              </a:rPr>
              <a:t>nd others</a:t>
            </a:r>
            <a:endParaRPr lang="en-US" sz="1400" dirty="0" smtClean="0">
              <a:solidFill>
                <a:schemeClr val="accent1">
                  <a:lumMod val="75000"/>
                </a:schemeClr>
              </a:solidFill>
            </a:endParaRPr>
          </a:p>
          <a:p>
            <a:pPr marL="738188" indent="-173038">
              <a:spcBef>
                <a:spcPts val="600"/>
              </a:spcBef>
              <a:buFont typeface="Arial" panose="020B0604020202020204" pitchFamily="34" charset="0"/>
              <a:buChar char="•"/>
            </a:pPr>
            <a:r>
              <a:rPr lang="en-US" sz="1600" dirty="0" err="1" smtClean="0">
                <a:solidFill>
                  <a:schemeClr val="accent1">
                    <a:lumMod val="75000"/>
                  </a:schemeClr>
                </a:solidFill>
              </a:rPr>
              <a:t>Coexpression</a:t>
            </a:r>
            <a:endParaRPr lang="en-US" sz="1600" dirty="0" smtClean="0">
              <a:solidFill>
                <a:schemeClr val="accent1">
                  <a:lumMod val="75000"/>
                </a:schemeClr>
              </a:solidFill>
            </a:endParaRPr>
          </a:p>
        </p:txBody>
      </p:sp>
      <p:sp>
        <p:nvSpPr>
          <p:cNvPr id="3" name="TextBox 2"/>
          <p:cNvSpPr txBox="1"/>
          <p:nvPr/>
        </p:nvSpPr>
        <p:spPr>
          <a:xfrm>
            <a:off x="7393910" y="1356391"/>
            <a:ext cx="3722110" cy="523220"/>
          </a:xfrm>
          <a:prstGeom prst="rect">
            <a:avLst/>
          </a:prstGeom>
          <a:solidFill>
            <a:schemeClr val="accent1">
              <a:lumMod val="40000"/>
              <a:lumOff val="60000"/>
            </a:schemeClr>
          </a:solidFill>
          <a:ln>
            <a:solidFill>
              <a:schemeClr val="accent1">
                <a:lumMod val="75000"/>
              </a:schemeClr>
            </a:solidFill>
          </a:ln>
          <a:effectLst>
            <a:outerShdw blurRad="50800" dist="38100" dir="2700000" algn="tl" rotWithShape="0">
              <a:prstClr val="black">
                <a:alpha val="40000"/>
              </a:prstClr>
            </a:outerShdw>
          </a:effectLst>
        </p:spPr>
        <p:txBody>
          <a:bodyPr wrap="square" rtlCol="0">
            <a:spAutoFit/>
          </a:bodyPr>
          <a:lstStyle/>
          <a:p>
            <a:pPr marL="60325"/>
            <a:r>
              <a:rPr lang="en-US" sz="1400" b="1" dirty="0" smtClean="0">
                <a:solidFill>
                  <a:schemeClr val="accent1">
                    <a:lumMod val="75000"/>
                  </a:schemeClr>
                </a:solidFill>
              </a:rPr>
              <a:t>Operational definition</a:t>
            </a:r>
            <a:r>
              <a:rPr lang="en-US" sz="1400" dirty="0" smtClean="0">
                <a:solidFill>
                  <a:schemeClr val="accent1">
                    <a:lumMod val="75000"/>
                  </a:schemeClr>
                </a:solidFill>
              </a:rPr>
              <a:t>: </a:t>
            </a:r>
            <a:r>
              <a:rPr lang="en-US" sz="1400" i="1" dirty="0" smtClean="0">
                <a:solidFill>
                  <a:schemeClr val="accent1">
                    <a:lumMod val="75000"/>
                  </a:schemeClr>
                </a:solidFill>
              </a:rPr>
              <a:t>genes </a:t>
            </a:r>
            <a:r>
              <a:rPr lang="en-US" sz="1400" i="1" dirty="0">
                <a:solidFill>
                  <a:schemeClr val="accent1">
                    <a:lumMod val="75000"/>
                  </a:schemeClr>
                </a:solidFill>
              </a:rPr>
              <a:t>that </a:t>
            </a:r>
            <a:r>
              <a:rPr lang="en-US" sz="1400" i="1" dirty="0" smtClean="0">
                <a:solidFill>
                  <a:schemeClr val="accent1">
                    <a:lumMod val="75000"/>
                  </a:schemeClr>
                </a:solidFill>
              </a:rPr>
              <a:t>function within the same </a:t>
            </a:r>
            <a:r>
              <a:rPr lang="en-US" sz="1400" i="1" dirty="0">
                <a:solidFill>
                  <a:schemeClr val="accent1">
                    <a:lumMod val="75000"/>
                  </a:schemeClr>
                </a:solidFill>
              </a:rPr>
              <a:t>pathway or </a:t>
            </a:r>
            <a:r>
              <a:rPr lang="en-US" sz="1400" i="1" dirty="0" smtClean="0">
                <a:solidFill>
                  <a:schemeClr val="accent1">
                    <a:lumMod val="75000"/>
                  </a:schemeClr>
                </a:solidFill>
              </a:rPr>
              <a:t>module</a:t>
            </a:r>
            <a:r>
              <a:rPr lang="en-US" sz="1400" dirty="0" smtClean="0">
                <a:solidFill>
                  <a:schemeClr val="accent1">
                    <a:lumMod val="75000"/>
                  </a:schemeClr>
                </a:solidFill>
              </a:rPr>
              <a:t>.</a:t>
            </a:r>
            <a:endParaRPr lang="en-US" sz="1400" i="1" dirty="0">
              <a:solidFill>
                <a:schemeClr val="accent1">
                  <a:lumMod val="75000"/>
                </a:schemeClr>
              </a:solidFill>
            </a:endParaRPr>
          </a:p>
        </p:txBody>
      </p:sp>
    </p:spTree>
    <p:extLst>
      <p:ext uri="{BB962C8B-B14F-4D97-AF65-F5344CB8AC3E}">
        <p14:creationId xmlns:p14="http://schemas.microsoft.com/office/powerpoint/2010/main" val="285187330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Data Resources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p:cNvSpPr txBox="1"/>
          <p:nvPr/>
        </p:nvSpPr>
        <p:spPr>
          <a:xfrm>
            <a:off x="287609" y="653380"/>
            <a:ext cx="8481253" cy="400110"/>
          </a:xfrm>
          <a:prstGeom prst="rect">
            <a:avLst/>
          </a:prstGeom>
          <a:noFill/>
        </p:spPr>
        <p:txBody>
          <a:bodyPr wrap="square" rtlCol="0">
            <a:spAutoFit/>
          </a:bodyPr>
          <a:lstStyle/>
          <a:p>
            <a:pPr marL="117475"/>
            <a:r>
              <a:rPr lang="en-US" sz="2000" b="1" dirty="0" smtClean="0">
                <a:solidFill>
                  <a:schemeClr val="accent1">
                    <a:lumMod val="75000"/>
                  </a:schemeClr>
                </a:solidFill>
                <a:latin typeface="Arial" panose="020B0604020202020204" pitchFamily="34" charset="0"/>
                <a:cs typeface="Arial" panose="020B0604020202020204" pitchFamily="34" charset="0"/>
              </a:rPr>
              <a:t>PSI</a:t>
            </a:r>
            <a:r>
              <a:rPr lang="en-US" sz="2000" dirty="0" smtClean="0">
                <a:solidFill>
                  <a:schemeClr val="accent1">
                    <a:lumMod val="75000"/>
                  </a:schemeClr>
                </a:solidFill>
                <a:latin typeface="Arial" panose="020B0604020202020204" pitchFamily="34" charset="0"/>
                <a:cs typeface="Arial" panose="020B0604020202020204" pitchFamily="34" charset="0"/>
              </a:rPr>
              <a:t> </a:t>
            </a:r>
            <a:r>
              <a:rPr lang="en-US" sz="2000" b="1" dirty="0" smtClean="0">
                <a:solidFill>
                  <a:schemeClr val="accent1">
                    <a:lumMod val="75000"/>
                  </a:schemeClr>
                </a:solidFill>
                <a:latin typeface="Arial" panose="020B0604020202020204" pitchFamily="34" charset="0"/>
                <a:cs typeface="Arial" panose="020B0604020202020204" pitchFamily="34" charset="0"/>
              </a:rPr>
              <a:t>C</a:t>
            </a:r>
            <a:r>
              <a:rPr lang="en-US" sz="2000" dirty="0" smtClean="0">
                <a:solidFill>
                  <a:schemeClr val="accent1">
                    <a:lumMod val="75000"/>
                  </a:schemeClr>
                </a:solidFill>
                <a:latin typeface="Arial" panose="020B0604020202020204" pitchFamily="34" charset="0"/>
                <a:cs typeface="Arial" panose="020B0604020202020204" pitchFamily="34" charset="0"/>
              </a:rPr>
              <a:t>ommon </a:t>
            </a:r>
            <a:r>
              <a:rPr lang="en-US" sz="2000" b="1" dirty="0" smtClean="0">
                <a:solidFill>
                  <a:schemeClr val="accent1">
                    <a:lumMod val="75000"/>
                  </a:schemeClr>
                </a:solidFill>
                <a:latin typeface="Arial" panose="020B0604020202020204" pitchFamily="34" charset="0"/>
                <a:cs typeface="Arial" panose="020B0604020202020204" pitchFamily="34" charset="0"/>
              </a:rPr>
              <a:t>Qu</a:t>
            </a:r>
            <a:r>
              <a:rPr lang="en-US" sz="2000" dirty="0" smtClean="0">
                <a:solidFill>
                  <a:schemeClr val="accent1">
                    <a:lumMod val="75000"/>
                  </a:schemeClr>
                </a:solidFill>
                <a:latin typeface="Arial" panose="020B0604020202020204" pitchFamily="34" charset="0"/>
                <a:cs typeface="Arial" panose="020B0604020202020204" pitchFamily="34" charset="0"/>
              </a:rPr>
              <a:t>ery </a:t>
            </a:r>
            <a:r>
              <a:rPr lang="en-US" sz="2000" b="1" dirty="0" smtClean="0">
                <a:solidFill>
                  <a:schemeClr val="accent1">
                    <a:lumMod val="75000"/>
                  </a:schemeClr>
                </a:solidFill>
                <a:latin typeface="Arial" panose="020B0604020202020204" pitchFamily="34" charset="0"/>
                <a:cs typeface="Arial" panose="020B0604020202020204" pitchFamily="34" charset="0"/>
              </a:rPr>
              <a:t>I</a:t>
            </a:r>
            <a:r>
              <a:rPr lang="en-US" sz="2000" dirty="0" smtClean="0">
                <a:solidFill>
                  <a:schemeClr val="accent1">
                    <a:lumMod val="75000"/>
                  </a:schemeClr>
                </a:solidFill>
                <a:latin typeface="Arial" panose="020B0604020202020204" pitchFamily="34" charset="0"/>
                <a:cs typeface="Arial" panose="020B0604020202020204" pitchFamily="34" charset="0"/>
              </a:rPr>
              <a:t>nterfa</a:t>
            </a:r>
            <a:r>
              <a:rPr lang="en-US" sz="2000" b="1" dirty="0" smtClean="0">
                <a:solidFill>
                  <a:schemeClr val="accent1">
                    <a:lumMod val="75000"/>
                  </a:schemeClr>
                </a:solidFill>
                <a:latin typeface="Arial" panose="020B0604020202020204" pitchFamily="34" charset="0"/>
                <a:cs typeface="Arial" panose="020B0604020202020204" pitchFamily="34" charset="0"/>
              </a:rPr>
              <a:t>c</a:t>
            </a:r>
            <a:r>
              <a:rPr lang="en-US" sz="2000" dirty="0" smtClean="0">
                <a:solidFill>
                  <a:schemeClr val="accent1">
                    <a:lumMod val="75000"/>
                  </a:schemeClr>
                </a:solidFill>
                <a:latin typeface="Arial" panose="020B0604020202020204" pitchFamily="34" charset="0"/>
                <a:cs typeface="Arial" panose="020B0604020202020204" pitchFamily="34" charset="0"/>
              </a:rPr>
              <a:t>e (PSICQUIC) Servers</a:t>
            </a:r>
          </a:p>
        </p:txBody>
      </p:sp>
      <p:sp>
        <p:nvSpPr>
          <p:cNvPr id="9" name="TextBox 8"/>
          <p:cNvSpPr txBox="1"/>
          <p:nvPr/>
        </p:nvSpPr>
        <p:spPr>
          <a:xfrm>
            <a:off x="6690325" y="2126440"/>
            <a:ext cx="5431337" cy="1415772"/>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sz="1600" dirty="0" smtClean="0">
                <a:solidFill>
                  <a:schemeClr val="accent1">
                    <a:lumMod val="75000"/>
                  </a:schemeClr>
                </a:solidFill>
              </a:rPr>
              <a:t>SOAP &amp; REST APIs</a:t>
            </a:r>
          </a:p>
          <a:p>
            <a:pPr marL="182880" indent="-182880">
              <a:spcBef>
                <a:spcPts val="600"/>
              </a:spcBef>
              <a:buFont typeface="Arial" panose="020B0604020202020204" pitchFamily="34" charset="0"/>
              <a:buChar char="•"/>
            </a:pPr>
            <a:r>
              <a:rPr lang="en-US" sz="1600" dirty="0" smtClean="0">
                <a:solidFill>
                  <a:schemeClr val="accent1">
                    <a:lumMod val="75000"/>
                  </a:schemeClr>
                </a:solidFill>
              </a:rPr>
              <a:t>Results returned as PSI-MI, MITAB, </a:t>
            </a:r>
            <a:r>
              <a:rPr lang="en-US" sz="1600" dirty="0" err="1" smtClean="0">
                <a:solidFill>
                  <a:schemeClr val="accent1">
                    <a:lumMod val="75000"/>
                  </a:schemeClr>
                </a:solidFill>
              </a:rPr>
              <a:t>etc</a:t>
            </a:r>
            <a:endParaRPr lang="en-US" sz="1600" dirty="0" smtClean="0">
              <a:solidFill>
                <a:schemeClr val="accent1">
                  <a:lumMod val="75000"/>
                </a:schemeClr>
              </a:solidFill>
            </a:endParaRPr>
          </a:p>
          <a:p>
            <a:pPr marL="182880" indent="-182880">
              <a:spcBef>
                <a:spcPts val="600"/>
              </a:spcBef>
              <a:buFont typeface="Arial" panose="020B0604020202020204" pitchFamily="34" charset="0"/>
              <a:buChar char="•"/>
            </a:pPr>
            <a:r>
              <a:rPr lang="en-US" sz="1600" dirty="0" smtClean="0">
                <a:solidFill>
                  <a:schemeClr val="accent1">
                    <a:lumMod val="75000"/>
                  </a:schemeClr>
                </a:solidFill>
              </a:rPr>
              <a:t>MIQL Queries </a:t>
            </a:r>
          </a:p>
          <a:p>
            <a:pPr marL="365760"/>
            <a:r>
              <a:rPr lang="en-US" sz="1400" dirty="0" smtClean="0">
                <a:solidFill>
                  <a:schemeClr val="accent1">
                    <a:lumMod val="75000"/>
                  </a:schemeClr>
                </a:solidFill>
              </a:rPr>
              <a:t>(brca1 or brca2) and </a:t>
            </a:r>
            <a:r>
              <a:rPr lang="en-US" sz="1400" dirty="0" err="1" smtClean="0">
                <a:solidFill>
                  <a:schemeClr val="accent1">
                    <a:lumMod val="75000"/>
                  </a:schemeClr>
                </a:solidFill>
              </a:rPr>
              <a:t>species:human</a:t>
            </a:r>
            <a:endParaRPr lang="en-US" sz="1400" dirty="0" smtClean="0">
              <a:solidFill>
                <a:schemeClr val="accent1">
                  <a:lumMod val="75000"/>
                </a:schemeClr>
              </a:solidFill>
            </a:endParaRPr>
          </a:p>
          <a:p>
            <a:pPr marL="365760"/>
            <a:r>
              <a:rPr lang="en-US" sz="1400" dirty="0" smtClean="0">
                <a:solidFill>
                  <a:schemeClr val="accent1">
                    <a:lumMod val="75000"/>
                  </a:schemeClr>
                </a:solidFill>
              </a:rPr>
              <a:t>(</a:t>
            </a:r>
            <a:r>
              <a:rPr lang="en-US" sz="1400" dirty="0" err="1" smtClean="0">
                <a:solidFill>
                  <a:schemeClr val="accent1">
                    <a:lumMod val="75000"/>
                  </a:schemeClr>
                </a:solidFill>
              </a:rPr>
              <a:t>atpa_yeast</a:t>
            </a:r>
            <a:r>
              <a:rPr lang="en-US" sz="1400" dirty="0" smtClean="0">
                <a:solidFill>
                  <a:schemeClr val="accent1">
                    <a:lumMod val="75000"/>
                  </a:schemeClr>
                </a:solidFill>
              </a:rPr>
              <a:t> or </a:t>
            </a:r>
            <a:r>
              <a:rPr lang="en-US" sz="1400" dirty="0" err="1" smtClean="0">
                <a:solidFill>
                  <a:schemeClr val="accent1">
                    <a:lumMod val="75000"/>
                  </a:schemeClr>
                </a:solidFill>
              </a:rPr>
              <a:t>atpb_yeast</a:t>
            </a:r>
            <a:r>
              <a:rPr lang="en-US" sz="1400" dirty="0" smtClean="0">
                <a:solidFill>
                  <a:schemeClr val="accent1">
                    <a:lumMod val="75000"/>
                  </a:schemeClr>
                </a:solidFill>
              </a:rPr>
              <a:t>) and </a:t>
            </a:r>
            <a:r>
              <a:rPr lang="en-US" sz="1400" dirty="0" err="1" smtClean="0">
                <a:solidFill>
                  <a:schemeClr val="accent1">
                    <a:lumMod val="75000"/>
                  </a:schemeClr>
                </a:solidFill>
              </a:rPr>
              <a:t>type:”physical</a:t>
            </a:r>
            <a:r>
              <a:rPr lang="en-US" sz="1400" dirty="0" smtClean="0">
                <a:solidFill>
                  <a:schemeClr val="accent1">
                    <a:lumMod val="75000"/>
                  </a:schemeClr>
                </a:solidFill>
              </a:rPr>
              <a:t> association”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39" y="1547437"/>
            <a:ext cx="5684367" cy="484164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8" name="Rectangle 7"/>
          <p:cNvSpPr/>
          <p:nvPr/>
        </p:nvSpPr>
        <p:spPr>
          <a:xfrm>
            <a:off x="849923" y="1053490"/>
            <a:ext cx="9624646" cy="338554"/>
          </a:xfrm>
          <a:prstGeom prst="rect">
            <a:avLst/>
          </a:prstGeom>
        </p:spPr>
        <p:txBody>
          <a:bodyPr wrap="square">
            <a:spAutoFit/>
          </a:bodyPr>
          <a:lstStyle/>
          <a:p>
            <a:r>
              <a:rPr lang="en-US" sz="1600" u="sng" dirty="0" smtClean="0">
                <a:hlinkClick r:id="rId4"/>
              </a:rPr>
              <a:t>Registry: https://</a:t>
            </a:r>
            <a:r>
              <a:rPr lang="en-US" sz="1600" i="1" dirty="0" smtClean="0">
                <a:hlinkClick r:id="rId4"/>
              </a:rPr>
              <a:t>www.ebi.ac.uk/Tools/webservices/psicquic/registry/registry?action=STATUS</a:t>
            </a:r>
            <a:endParaRPr lang="en-US" sz="1600" dirty="0"/>
          </a:p>
        </p:txBody>
      </p:sp>
      <p:sp>
        <p:nvSpPr>
          <p:cNvPr id="10" name="Rectangle 9"/>
          <p:cNvSpPr/>
          <p:nvPr/>
        </p:nvSpPr>
        <p:spPr>
          <a:xfrm>
            <a:off x="6497568" y="3950668"/>
            <a:ext cx="4976782" cy="2339102"/>
          </a:xfrm>
          <a:prstGeom prst="rect">
            <a:avLst/>
          </a:prstGeom>
        </p:spPr>
        <p:txBody>
          <a:bodyPr wrap="square">
            <a:spAutoFit/>
          </a:bodyPr>
          <a:lstStyle/>
          <a:p>
            <a:r>
              <a:rPr lang="en-US" sz="2000" dirty="0" smtClean="0">
                <a:solidFill>
                  <a:schemeClr val="accent1">
                    <a:lumMod val="75000"/>
                  </a:schemeClr>
                </a:solidFill>
              </a:rPr>
              <a:t>References</a:t>
            </a:r>
          </a:p>
          <a:p>
            <a:pPr marL="398463" indent="-163513">
              <a:buFont typeface="Arial" panose="020B0604020202020204" pitchFamily="34" charset="0"/>
              <a:buChar char="•"/>
            </a:pPr>
            <a:r>
              <a:rPr lang="en-US" altLang="en-US" sz="1400" b="1" dirty="0">
                <a:solidFill>
                  <a:schemeClr val="accent1">
                    <a:lumMod val="75000"/>
                  </a:schemeClr>
                </a:solidFill>
                <a:latin typeface="Arial" panose="020B0604020202020204" pitchFamily="34" charset="0"/>
              </a:rPr>
              <a:t>https://psicquic.github.io/MiqlDefinition.html</a:t>
            </a:r>
          </a:p>
          <a:p>
            <a:pPr marL="234950"/>
            <a:endParaRPr lang="en-US" sz="1400" dirty="0" smtClean="0">
              <a:solidFill>
                <a:schemeClr val="accent1">
                  <a:lumMod val="75000"/>
                </a:schemeClr>
              </a:solidFill>
            </a:endParaRPr>
          </a:p>
          <a:p>
            <a:pPr marL="398463" indent="-163513">
              <a:buFont typeface="Arial" panose="020B0604020202020204" pitchFamily="34" charset="0"/>
              <a:buChar char="•"/>
            </a:pPr>
            <a:r>
              <a:rPr lang="en-US" sz="1400" dirty="0" smtClean="0">
                <a:solidFill>
                  <a:schemeClr val="accent1">
                    <a:lumMod val="75000"/>
                  </a:schemeClr>
                </a:solidFill>
              </a:rPr>
              <a:t>Aranda </a:t>
            </a:r>
            <a:r>
              <a:rPr lang="en-US" sz="1400" i="1" dirty="0" smtClean="0">
                <a:solidFill>
                  <a:schemeClr val="accent1">
                    <a:lumMod val="75000"/>
                  </a:schemeClr>
                </a:solidFill>
              </a:rPr>
              <a:t>et al. </a:t>
            </a:r>
            <a:r>
              <a:rPr lang="en-US" sz="1400" dirty="0" smtClean="0">
                <a:solidFill>
                  <a:schemeClr val="accent1">
                    <a:lumMod val="75000"/>
                  </a:schemeClr>
                </a:solidFill>
              </a:rPr>
              <a:t>PSICQUIC </a:t>
            </a:r>
            <a:r>
              <a:rPr lang="en-US" sz="1400" dirty="0">
                <a:solidFill>
                  <a:schemeClr val="accent1">
                    <a:lumMod val="75000"/>
                  </a:schemeClr>
                </a:solidFill>
              </a:rPr>
              <a:t>and PSISCORE: accessing and scoring molecular </a:t>
            </a:r>
            <a:r>
              <a:rPr lang="en-US" sz="1400" dirty="0" smtClean="0">
                <a:solidFill>
                  <a:schemeClr val="accent1">
                    <a:lumMod val="75000"/>
                  </a:schemeClr>
                </a:solidFill>
              </a:rPr>
              <a:t>interactions.</a:t>
            </a:r>
            <a:endParaRPr lang="en-US" sz="1400" dirty="0">
              <a:solidFill>
                <a:schemeClr val="accent1">
                  <a:lumMod val="75000"/>
                </a:schemeClr>
              </a:solidFill>
            </a:endParaRPr>
          </a:p>
          <a:p>
            <a:pPr marL="398463"/>
            <a:r>
              <a:rPr lang="en-US" sz="1400" dirty="0">
                <a:solidFill>
                  <a:schemeClr val="accent1">
                    <a:lumMod val="75000"/>
                  </a:schemeClr>
                </a:solidFill>
              </a:rPr>
              <a:t>Nat Methods. </a:t>
            </a:r>
            <a:r>
              <a:rPr lang="en-US" sz="1400" dirty="0" smtClean="0">
                <a:solidFill>
                  <a:schemeClr val="accent1">
                    <a:lumMod val="75000"/>
                  </a:schemeClr>
                </a:solidFill>
              </a:rPr>
              <a:t>8:528-9 (2011) PMID:21716279</a:t>
            </a:r>
          </a:p>
          <a:p>
            <a:pPr marL="234950" indent="-117475"/>
            <a:endParaRPr lang="en-US" sz="1400" dirty="0">
              <a:solidFill>
                <a:schemeClr val="accent1">
                  <a:lumMod val="75000"/>
                </a:schemeClr>
              </a:solidFill>
            </a:endParaRPr>
          </a:p>
          <a:p>
            <a:pPr marL="398463" indent="-163513">
              <a:buFont typeface="Arial" panose="020B0604020202020204" pitchFamily="34" charset="0"/>
              <a:buChar char="•"/>
            </a:pPr>
            <a:r>
              <a:rPr lang="en-US" sz="1400" dirty="0" smtClean="0">
                <a:solidFill>
                  <a:schemeClr val="accent1">
                    <a:lumMod val="75000"/>
                  </a:schemeClr>
                </a:solidFill>
              </a:rPr>
              <a:t>Nucleic </a:t>
            </a:r>
            <a:r>
              <a:rPr lang="en-US" sz="1400" dirty="0">
                <a:solidFill>
                  <a:schemeClr val="accent1">
                    <a:lumMod val="75000"/>
                  </a:schemeClr>
                </a:solidFill>
              </a:rPr>
              <a:t>Acids Res. </a:t>
            </a:r>
            <a:r>
              <a:rPr lang="en-US" sz="1400" dirty="0" smtClean="0">
                <a:solidFill>
                  <a:schemeClr val="accent1">
                    <a:lumMod val="75000"/>
                  </a:schemeClr>
                </a:solidFill>
              </a:rPr>
              <a:t>del-Toro </a:t>
            </a:r>
            <a:r>
              <a:rPr lang="en-US" sz="1400" i="1" dirty="0" smtClean="0">
                <a:solidFill>
                  <a:schemeClr val="accent1">
                    <a:lumMod val="75000"/>
                  </a:schemeClr>
                </a:solidFill>
              </a:rPr>
              <a:t>et al.</a:t>
            </a:r>
            <a:r>
              <a:rPr lang="en-US" sz="1400" i="1" dirty="0">
                <a:solidFill>
                  <a:schemeClr val="accent1">
                    <a:lumMod val="75000"/>
                  </a:schemeClr>
                </a:solidFill>
              </a:rPr>
              <a:t> </a:t>
            </a:r>
            <a:r>
              <a:rPr lang="en-US" sz="1400" dirty="0">
                <a:solidFill>
                  <a:schemeClr val="accent1">
                    <a:lumMod val="75000"/>
                  </a:schemeClr>
                </a:solidFill>
              </a:rPr>
              <a:t>A new </a:t>
            </a:r>
            <a:r>
              <a:rPr lang="en-US" sz="1400" dirty="0" smtClean="0">
                <a:solidFill>
                  <a:schemeClr val="accent1">
                    <a:lumMod val="75000"/>
                  </a:schemeClr>
                </a:solidFill>
              </a:rPr>
              <a:t>reference </a:t>
            </a:r>
            <a:r>
              <a:rPr lang="en-US" sz="1400" dirty="0">
                <a:solidFill>
                  <a:schemeClr val="accent1">
                    <a:lumMod val="75000"/>
                  </a:schemeClr>
                </a:solidFill>
              </a:rPr>
              <a:t>implementation of the PSICQUIC web service</a:t>
            </a:r>
            <a:r>
              <a:rPr lang="en-US" sz="1400" dirty="0" smtClean="0">
                <a:solidFill>
                  <a:schemeClr val="accent1">
                    <a:lumMod val="75000"/>
                  </a:schemeClr>
                </a:solidFill>
              </a:rPr>
              <a:t>. </a:t>
            </a:r>
          </a:p>
          <a:p>
            <a:pPr marL="398463"/>
            <a:r>
              <a:rPr lang="en-US" sz="1400" dirty="0" smtClean="0">
                <a:solidFill>
                  <a:schemeClr val="accent1">
                    <a:lumMod val="75000"/>
                  </a:schemeClr>
                </a:solidFill>
              </a:rPr>
              <a:t>NAR 41:W601-606 (2013) </a:t>
            </a:r>
            <a:r>
              <a:rPr lang="en-US" altLang="en-US" sz="1400" dirty="0" smtClean="0">
                <a:solidFill>
                  <a:schemeClr val="accent1">
                    <a:lumMod val="75000"/>
                  </a:schemeClr>
                </a:solidFill>
                <a:latin typeface="Arial" panose="020B0604020202020204" pitchFamily="34" charset="0"/>
              </a:rPr>
              <a:t>PMID:2367134</a:t>
            </a:r>
          </a:p>
        </p:txBody>
      </p:sp>
      <p:sp>
        <p:nvSpPr>
          <p:cNvPr id="17" name="TextBox 16"/>
          <p:cNvSpPr txBox="1"/>
          <p:nvPr/>
        </p:nvSpPr>
        <p:spPr>
          <a:xfrm>
            <a:off x="6063374" y="1634826"/>
            <a:ext cx="5410976" cy="400110"/>
          </a:xfrm>
          <a:prstGeom prst="rect">
            <a:avLst/>
          </a:prstGeom>
          <a:noFill/>
        </p:spPr>
        <p:txBody>
          <a:bodyPr wrap="square" rtlCol="0">
            <a:spAutoFit/>
          </a:bodyPr>
          <a:lstStyle/>
          <a:p>
            <a:pPr algn="ctr"/>
            <a:r>
              <a:rPr lang="en-US" sz="2000" dirty="0">
                <a:solidFill>
                  <a:schemeClr val="accent1">
                    <a:lumMod val="75000"/>
                  </a:schemeClr>
                </a:solidFill>
              </a:rPr>
              <a:t>Programmatic access </a:t>
            </a:r>
            <a:r>
              <a:rPr lang="en-US" sz="2000" dirty="0" smtClean="0">
                <a:solidFill>
                  <a:schemeClr val="accent1">
                    <a:lumMod val="75000"/>
                  </a:schemeClr>
                </a:solidFill>
              </a:rPr>
              <a:t>to interaction data</a:t>
            </a:r>
            <a:endParaRPr lang="en-US" sz="2000" dirty="0">
              <a:solidFill>
                <a:schemeClr val="accent1">
                  <a:lumMod val="75000"/>
                </a:schemeClr>
              </a:solidFill>
            </a:endParaRPr>
          </a:p>
        </p:txBody>
      </p:sp>
    </p:spTree>
    <p:extLst>
      <p:ext uri="{BB962C8B-B14F-4D97-AF65-F5344CB8AC3E}">
        <p14:creationId xmlns:p14="http://schemas.microsoft.com/office/powerpoint/2010/main" val="23789130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76" y="83841"/>
            <a:ext cx="4698722"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Molecular Interactions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621171" y="1010650"/>
            <a:ext cx="5423945" cy="5221704"/>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6" name="TextBox 5"/>
          <p:cNvSpPr txBox="1"/>
          <p:nvPr/>
        </p:nvSpPr>
        <p:spPr>
          <a:xfrm>
            <a:off x="2042697" y="6167748"/>
            <a:ext cx="4213724"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smtClean="0">
                <a:solidFill>
                  <a:schemeClr val="accent1">
                    <a:lumMod val="75000"/>
                  </a:schemeClr>
                </a:solidFill>
                <a:latin typeface="Arial Narrow" panose="020B0606020202030204" pitchFamily="34" charset="0"/>
              </a:rPr>
              <a:t>Sahni</a:t>
            </a:r>
            <a:r>
              <a:rPr lang="en-US" sz="1600" dirty="0" smtClean="0">
                <a:solidFill>
                  <a:schemeClr val="accent1">
                    <a:lumMod val="75000"/>
                  </a:schemeClr>
                </a:solidFill>
                <a:latin typeface="Arial Narrow" panose="020B0606020202030204" pitchFamily="34" charset="0"/>
              </a:rPr>
              <a:t> </a:t>
            </a:r>
            <a:r>
              <a:rPr lang="en-US" sz="1600" i="1" dirty="0" smtClean="0">
                <a:solidFill>
                  <a:schemeClr val="accent1">
                    <a:lumMod val="75000"/>
                  </a:schemeClr>
                </a:solidFill>
                <a:latin typeface="Arial Narrow" panose="020B0606020202030204" pitchFamily="34" charset="0"/>
              </a:rPr>
              <a:t>et al. </a:t>
            </a:r>
            <a:r>
              <a:rPr lang="en-US" sz="1600" dirty="0" smtClean="0">
                <a:solidFill>
                  <a:schemeClr val="accent1">
                    <a:lumMod val="75000"/>
                  </a:schemeClr>
                </a:solidFill>
                <a:latin typeface="Arial Narrow" panose="020B0606020202030204" pitchFamily="34" charset="0"/>
              </a:rPr>
              <a:t>Cell 161:647-660(2015); PMID: 25910212</a:t>
            </a:r>
            <a:endParaRPr lang="en-US" sz="1600" dirty="0">
              <a:solidFill>
                <a:schemeClr val="accent1">
                  <a:lumMod val="75000"/>
                </a:schemeClr>
              </a:solidFill>
              <a:latin typeface="Arial Narrow" panose="020B0606020202030204" pitchFamily="34" charset="0"/>
            </a:endParaRPr>
          </a:p>
        </p:txBody>
      </p:sp>
      <p:grpSp>
        <p:nvGrpSpPr>
          <p:cNvPr id="33" name="Group 32"/>
          <p:cNvGrpSpPr/>
          <p:nvPr/>
        </p:nvGrpSpPr>
        <p:grpSpPr>
          <a:xfrm>
            <a:off x="709863" y="1335505"/>
            <a:ext cx="1813317" cy="1299411"/>
            <a:chOff x="709863" y="1335505"/>
            <a:chExt cx="1813317" cy="1299411"/>
          </a:xfrm>
        </p:grpSpPr>
        <p:cxnSp>
          <p:nvCxnSpPr>
            <p:cNvPr id="8" name="Straight Arrow Connector 7"/>
            <p:cNvCxnSpPr/>
            <p:nvPr/>
          </p:nvCxnSpPr>
          <p:spPr>
            <a:xfrm flipH="1">
              <a:off x="1552074" y="2021305"/>
              <a:ext cx="48127" cy="61361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09863" y="1335505"/>
              <a:ext cx="1813317" cy="646331"/>
            </a:xfrm>
            <a:prstGeom prst="rect">
              <a:avLst/>
            </a:prstGeom>
            <a:noFill/>
          </p:spPr>
          <p:txBody>
            <a:bodyPr wrap="none" rtlCol="0">
              <a:spAutoFit/>
            </a:bodyPr>
            <a:lstStyle/>
            <a:p>
              <a:pPr algn="ctr"/>
              <a:r>
                <a:rPr lang="en-US" i="1" dirty="0" smtClean="0">
                  <a:solidFill>
                    <a:schemeClr val="accent1">
                      <a:lumMod val="75000"/>
                    </a:schemeClr>
                  </a:solidFill>
                </a:rPr>
                <a:t>Folding/Stability</a:t>
              </a:r>
            </a:p>
            <a:p>
              <a:pPr algn="ctr"/>
              <a:r>
                <a:rPr lang="en-US" i="1" dirty="0" smtClean="0">
                  <a:solidFill>
                    <a:schemeClr val="accent1">
                      <a:lumMod val="75000"/>
                    </a:schemeClr>
                  </a:solidFill>
                </a:rPr>
                <a:t>Proxy</a:t>
              </a:r>
              <a:endParaRPr lang="en-US" i="1" dirty="0">
                <a:solidFill>
                  <a:schemeClr val="accent1">
                    <a:lumMod val="75000"/>
                  </a:schemeClr>
                </a:solidFill>
              </a:endParaRPr>
            </a:p>
          </p:txBody>
        </p:sp>
      </p:grpSp>
      <p:grpSp>
        <p:nvGrpSpPr>
          <p:cNvPr id="32" name="Group 31"/>
          <p:cNvGrpSpPr/>
          <p:nvPr/>
        </p:nvGrpSpPr>
        <p:grpSpPr>
          <a:xfrm>
            <a:off x="2562726" y="1010650"/>
            <a:ext cx="9047747" cy="5221704"/>
            <a:chOff x="2562726" y="1010650"/>
            <a:chExt cx="9047747" cy="5221704"/>
          </a:xfrm>
        </p:grpSpPr>
        <p:sp>
          <p:nvSpPr>
            <p:cNvPr id="17" name="Rectangle 16"/>
            <p:cNvSpPr/>
            <p:nvPr/>
          </p:nvSpPr>
          <p:spPr>
            <a:xfrm flipV="1">
              <a:off x="6450014" y="1010650"/>
              <a:ext cx="5160459" cy="5221704"/>
            </a:xfrm>
            <a:prstGeom prst="rect">
              <a:avLst/>
            </a:prstGeom>
            <a:solidFill>
              <a:schemeClr val="bg1"/>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stretch>
              <a:fillRect/>
            </a:stretch>
          </p:blipFill>
          <p:spPr>
            <a:xfrm>
              <a:off x="7951553" y="1261631"/>
              <a:ext cx="2170632" cy="2171700"/>
            </a:xfrm>
            <a:prstGeom prst="rect">
              <a:avLst/>
            </a:prstGeom>
          </p:spPr>
        </p:pic>
        <p:pic>
          <p:nvPicPr>
            <p:cNvPr id="15" name="Picture 14"/>
            <p:cNvPicPr>
              <a:picLocks noChangeAspect="1"/>
            </p:cNvPicPr>
            <p:nvPr/>
          </p:nvPicPr>
          <p:blipFill>
            <a:blip r:embed="rId5"/>
            <a:stretch>
              <a:fillRect/>
            </a:stretch>
          </p:blipFill>
          <p:spPr>
            <a:xfrm>
              <a:off x="9515004" y="3585228"/>
              <a:ext cx="1929451" cy="2508251"/>
            </a:xfrm>
            <a:prstGeom prst="rect">
              <a:avLst/>
            </a:prstGeom>
          </p:spPr>
        </p:pic>
        <p:pic>
          <p:nvPicPr>
            <p:cNvPr id="16" name="Picture 15"/>
            <p:cNvPicPr>
              <a:picLocks noChangeAspect="1"/>
            </p:cNvPicPr>
            <p:nvPr/>
          </p:nvPicPr>
          <p:blipFill>
            <a:blip r:embed="rId6"/>
            <a:stretch>
              <a:fillRect/>
            </a:stretch>
          </p:blipFill>
          <p:spPr>
            <a:xfrm>
              <a:off x="6498119" y="3654410"/>
              <a:ext cx="2310263" cy="2381251"/>
            </a:xfrm>
            <a:prstGeom prst="rect">
              <a:avLst/>
            </a:prstGeom>
          </p:spPr>
        </p:pic>
        <p:sp>
          <p:nvSpPr>
            <p:cNvPr id="18" name="Rectangle 17"/>
            <p:cNvSpPr/>
            <p:nvPr/>
          </p:nvSpPr>
          <p:spPr>
            <a:xfrm>
              <a:off x="7965993" y="1116870"/>
              <a:ext cx="311733" cy="323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526090" y="3543240"/>
              <a:ext cx="311733" cy="323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562302" y="3597259"/>
              <a:ext cx="311733" cy="517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562726" y="3826042"/>
              <a:ext cx="1528012" cy="613611"/>
            </a:xfrm>
            <a:prstGeom prst="rect">
              <a:avLst/>
            </a:prstGeom>
            <a:solidFill>
              <a:schemeClr val="accent1">
                <a:lumMod val="75000"/>
                <a:alpha val="10196"/>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flipH="1">
              <a:off x="4090738" y="1010650"/>
              <a:ext cx="2359276" cy="281539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4090738" y="4439654"/>
              <a:ext cx="2359276" cy="17927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2768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9" y="1560092"/>
            <a:ext cx="7251428" cy="492000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3" name="TextBox 2"/>
          <p:cNvSpPr txBox="1"/>
          <p:nvPr/>
        </p:nvSpPr>
        <p:spPr>
          <a:xfrm>
            <a:off x="97376" y="83841"/>
            <a:ext cx="4698722"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Molecular Interactions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p:cNvSpPr txBox="1"/>
          <p:nvPr/>
        </p:nvSpPr>
        <p:spPr>
          <a:xfrm>
            <a:off x="438807" y="731001"/>
            <a:ext cx="3062057" cy="523220"/>
          </a:xfrm>
          <a:prstGeom prst="rect">
            <a:avLst/>
          </a:prstGeom>
          <a:noFill/>
        </p:spPr>
        <p:txBody>
          <a:bodyPr wrap="none" rtlCol="0">
            <a:spAutoFit/>
          </a:bodyPr>
          <a:lstStyle/>
          <a:p>
            <a:r>
              <a:rPr lang="en-US" sz="2800" i="1" dirty="0" smtClean="0">
                <a:solidFill>
                  <a:schemeClr val="accent1">
                    <a:lumMod val="75000"/>
                  </a:schemeClr>
                </a:solidFill>
                <a:latin typeface="Arial" panose="020B0604020202020204" pitchFamily="34" charset="0"/>
                <a:cs typeface="Arial" panose="020B0604020202020204" pitchFamily="34" charset="0"/>
              </a:rPr>
              <a:t>Why do we care ?</a:t>
            </a:r>
            <a:endParaRPr lang="en-US" sz="2800" i="1" dirty="0">
              <a:solidFill>
                <a:schemeClr val="accent1">
                  <a:lumMod val="75000"/>
                </a:schemeClr>
              </a:solidFill>
              <a:latin typeface="Arial" panose="020B0604020202020204" pitchFamily="34" charset="0"/>
              <a:cs typeface="Arial" panose="020B0604020202020204" pitchFamily="34" charset="0"/>
            </a:endParaRPr>
          </a:p>
        </p:txBody>
      </p:sp>
      <p:sp>
        <p:nvSpPr>
          <p:cNvPr id="18" name="TextBox 17"/>
          <p:cNvSpPr txBox="1"/>
          <p:nvPr/>
        </p:nvSpPr>
        <p:spPr>
          <a:xfrm>
            <a:off x="8537488" y="5167406"/>
            <a:ext cx="3254667" cy="1200329"/>
          </a:xfrm>
          <a:prstGeom prst="rect">
            <a:avLst/>
          </a:prstGeom>
          <a:solidFill>
            <a:schemeClr val="accent1">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2400" dirty="0" smtClean="0">
                <a:solidFill>
                  <a:schemeClr val="accent1">
                    <a:lumMod val="75000"/>
                  </a:schemeClr>
                </a:solidFill>
              </a:rPr>
              <a:t>In many cases</a:t>
            </a:r>
          </a:p>
          <a:p>
            <a:pPr algn="ctr"/>
            <a:r>
              <a:rPr lang="en-US" sz="2400" dirty="0">
                <a:solidFill>
                  <a:schemeClr val="accent1">
                    <a:lumMod val="75000"/>
                  </a:schemeClr>
                </a:solidFill>
              </a:rPr>
              <a:t>m</a:t>
            </a:r>
            <a:r>
              <a:rPr lang="en-US" sz="2400" dirty="0" smtClean="0">
                <a:solidFill>
                  <a:schemeClr val="accent1">
                    <a:lumMod val="75000"/>
                  </a:schemeClr>
                </a:solidFill>
              </a:rPr>
              <a:t>utations modify</a:t>
            </a:r>
          </a:p>
          <a:p>
            <a:pPr algn="ctr"/>
            <a:r>
              <a:rPr lang="en-US" sz="2400" dirty="0" smtClean="0">
                <a:solidFill>
                  <a:schemeClr val="accent1">
                    <a:lumMod val="75000"/>
                  </a:schemeClr>
                </a:solidFill>
              </a:rPr>
              <a:t> Molecular Interactions</a:t>
            </a:r>
            <a:endParaRPr lang="en-US" sz="2400" dirty="0">
              <a:solidFill>
                <a:schemeClr val="accent1">
                  <a:lumMod val="75000"/>
                </a:schemeClr>
              </a:solidFill>
            </a:endParaRPr>
          </a:p>
        </p:txBody>
      </p:sp>
      <p:sp>
        <p:nvSpPr>
          <p:cNvPr id="19" name="TextBox 18"/>
          <p:cNvSpPr txBox="1"/>
          <p:nvPr/>
        </p:nvSpPr>
        <p:spPr>
          <a:xfrm>
            <a:off x="8206154" y="3517377"/>
            <a:ext cx="3804247" cy="1169551"/>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Computer-readable description of function</a:t>
            </a:r>
          </a:p>
          <a:p>
            <a:pPr marL="285750" indent="-168275">
              <a:buFont typeface="Arial" panose="020B0604020202020204" pitchFamily="34" charset="0"/>
              <a:buChar char="•"/>
            </a:pPr>
            <a:r>
              <a:rPr lang="en-US" sz="1400" dirty="0" smtClean="0">
                <a:solidFill>
                  <a:schemeClr val="accent1">
                    <a:lumMod val="75000"/>
                  </a:schemeClr>
                </a:solidFill>
              </a:rPr>
              <a:t>Three complementary </a:t>
            </a:r>
            <a:r>
              <a:rPr lang="en-US" sz="1400" dirty="0">
                <a:solidFill>
                  <a:schemeClr val="accent1">
                    <a:lumMod val="75000"/>
                  </a:schemeClr>
                </a:solidFill>
              </a:rPr>
              <a:t>s</a:t>
            </a:r>
            <a:r>
              <a:rPr lang="en-US" sz="1400" dirty="0" smtClean="0">
                <a:solidFill>
                  <a:schemeClr val="accent1">
                    <a:lumMod val="75000"/>
                  </a:schemeClr>
                </a:solidFill>
              </a:rPr>
              <a:t>ections</a:t>
            </a:r>
            <a:endParaRPr lang="en-US" sz="1400" dirty="0" smtClean="0">
              <a:solidFill>
                <a:schemeClr val="bg1">
                  <a:lumMod val="65000"/>
                </a:schemeClr>
              </a:solidFill>
            </a:endParaRPr>
          </a:p>
          <a:p>
            <a:pPr marL="742950" lvl="1" indent="-168275">
              <a:buFont typeface="Arial" panose="020B0604020202020204" pitchFamily="34" charset="0"/>
              <a:buChar char="•"/>
            </a:pPr>
            <a:r>
              <a:rPr lang="en-US" sz="1400" dirty="0" smtClean="0">
                <a:solidFill>
                  <a:schemeClr val="bg1">
                    <a:lumMod val="65000"/>
                  </a:schemeClr>
                </a:solidFill>
              </a:rPr>
              <a:t>Biological process</a:t>
            </a:r>
          </a:p>
          <a:p>
            <a:pPr marL="742950" lvl="1" indent="-168275">
              <a:buFont typeface="Arial" panose="020B0604020202020204" pitchFamily="34" charset="0"/>
              <a:buChar char="•"/>
            </a:pPr>
            <a:r>
              <a:rPr lang="en-US" sz="1400" dirty="0" smtClean="0">
                <a:solidFill>
                  <a:schemeClr val="accent1">
                    <a:lumMod val="75000"/>
                  </a:schemeClr>
                </a:solidFill>
              </a:rPr>
              <a:t>Molecular function</a:t>
            </a:r>
            <a:endParaRPr lang="en-US" sz="1400" dirty="0" smtClean="0">
              <a:solidFill>
                <a:schemeClr val="bg1">
                  <a:lumMod val="65000"/>
                </a:schemeClr>
              </a:solidFill>
            </a:endParaRPr>
          </a:p>
          <a:p>
            <a:pPr marL="742950" lvl="1" indent="-168275">
              <a:buFont typeface="Arial" panose="020B0604020202020204" pitchFamily="34" charset="0"/>
              <a:buChar char="•"/>
            </a:pPr>
            <a:r>
              <a:rPr lang="en-US" sz="1400" dirty="0" smtClean="0">
                <a:solidFill>
                  <a:schemeClr val="bg1">
                    <a:lumMod val="65000"/>
                  </a:schemeClr>
                </a:solidFill>
              </a:rPr>
              <a:t>Cellular localization</a:t>
            </a:r>
          </a:p>
        </p:txBody>
      </p:sp>
      <p:sp>
        <p:nvSpPr>
          <p:cNvPr id="20" name="TextBox 19"/>
          <p:cNvSpPr txBox="1"/>
          <p:nvPr/>
        </p:nvSpPr>
        <p:spPr>
          <a:xfrm>
            <a:off x="8206154" y="3055712"/>
            <a:ext cx="3796873" cy="461665"/>
          </a:xfrm>
          <a:prstGeom prst="rect">
            <a:avLst/>
          </a:prstGeom>
          <a:noFill/>
        </p:spPr>
        <p:txBody>
          <a:bodyPr wrap="none" rtlCol="0">
            <a:spAutoFit/>
          </a:bodyPr>
          <a:lstStyle/>
          <a:p>
            <a:r>
              <a:rPr lang="en-US" sz="2400" dirty="0" smtClean="0">
                <a:solidFill>
                  <a:schemeClr val="accent1">
                    <a:lumMod val="75000"/>
                  </a:schemeClr>
                </a:solidFill>
              </a:rPr>
              <a:t>Gene Ontology Annotation</a:t>
            </a:r>
            <a:endParaRPr lang="en-US" sz="2400" dirty="0">
              <a:solidFill>
                <a:schemeClr val="accent1">
                  <a:lumMod val="75000"/>
                </a:schemeClr>
              </a:solidFill>
            </a:endParaRPr>
          </a:p>
        </p:txBody>
      </p:sp>
      <p:sp>
        <p:nvSpPr>
          <p:cNvPr id="22" name="TextBox 21"/>
          <p:cNvSpPr txBox="1"/>
          <p:nvPr/>
        </p:nvSpPr>
        <p:spPr>
          <a:xfrm>
            <a:off x="8206154" y="2021453"/>
            <a:ext cx="3836307" cy="738664"/>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What does a protein do in a cell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missing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altered ?</a:t>
            </a:r>
            <a:endParaRPr lang="en-US" sz="1400" dirty="0">
              <a:solidFill>
                <a:schemeClr val="accent1">
                  <a:lumMod val="75000"/>
                </a:schemeClr>
              </a:solidFill>
            </a:endParaRPr>
          </a:p>
        </p:txBody>
      </p:sp>
      <p:sp>
        <p:nvSpPr>
          <p:cNvPr id="23" name="TextBox 22"/>
          <p:cNvSpPr txBox="1"/>
          <p:nvPr/>
        </p:nvSpPr>
        <p:spPr>
          <a:xfrm>
            <a:off x="8182708" y="1571511"/>
            <a:ext cx="1366080" cy="461665"/>
          </a:xfrm>
          <a:prstGeom prst="rect">
            <a:avLst/>
          </a:prstGeom>
          <a:noFill/>
        </p:spPr>
        <p:txBody>
          <a:bodyPr wrap="none" rtlCol="0">
            <a:spAutoFit/>
          </a:bodyPr>
          <a:lstStyle/>
          <a:p>
            <a:r>
              <a:rPr lang="en-US" sz="2400" dirty="0" smtClean="0">
                <a:solidFill>
                  <a:schemeClr val="accent1">
                    <a:lumMod val="75000"/>
                  </a:schemeClr>
                </a:solidFill>
              </a:rPr>
              <a:t>Function</a:t>
            </a:r>
            <a:endParaRPr lang="en-US" sz="2400" dirty="0">
              <a:solidFill>
                <a:schemeClr val="accent1">
                  <a:lumMod val="75000"/>
                </a:schemeClr>
              </a:solidFill>
            </a:endParaRPr>
          </a:p>
        </p:txBody>
      </p:sp>
    </p:spTree>
    <p:extLst>
      <p:ext uri="{BB962C8B-B14F-4D97-AF65-F5344CB8AC3E}">
        <p14:creationId xmlns:p14="http://schemas.microsoft.com/office/powerpoint/2010/main" val="34679032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25869</TotalTime>
  <Words>6608</Words>
  <Application>Microsoft Office PowerPoint</Application>
  <PresentationFormat>Widescreen</PresentationFormat>
  <Paragraphs>1185</Paragraphs>
  <Slides>78</Slides>
  <Notes>78</Notes>
  <HiddenSlides>2</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78</vt:i4>
      </vt:variant>
    </vt:vector>
  </HeadingPairs>
  <TitlesOfParts>
    <vt:vector size="87" baseType="lpstr">
      <vt:lpstr>Arial</vt:lpstr>
      <vt:lpstr>Arial Narrow</vt:lpstr>
      <vt:lpstr>Calibri</vt:lpstr>
      <vt:lpstr>Courier New</vt:lpstr>
      <vt:lpstr>Symbol</vt:lpstr>
      <vt:lpstr>Wingdings</vt:lpstr>
      <vt:lpstr>Office Theme</vt:lpstr>
      <vt:lpstr>Adobe Photoshop Image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lukasz</dc:creator>
  <cp:lastModifiedBy>lukasz</cp:lastModifiedBy>
  <cp:revision>427</cp:revision>
  <cp:lastPrinted>2019-03-12T14:03:02Z</cp:lastPrinted>
  <dcterms:created xsi:type="dcterms:W3CDTF">2019-03-03T17:53:50Z</dcterms:created>
  <dcterms:modified xsi:type="dcterms:W3CDTF">2019-05-21T14:02:07Z</dcterms:modified>
</cp:coreProperties>
</file>